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67" r:id="rId2"/>
    <p:sldId id="283" r:id="rId3"/>
    <p:sldId id="269" r:id="rId4"/>
    <p:sldId id="277" r:id="rId5"/>
    <p:sldId id="288" r:id="rId6"/>
    <p:sldId id="284" r:id="rId7"/>
    <p:sldId id="258" r:id="rId8"/>
    <p:sldId id="285" r:id="rId9"/>
    <p:sldId id="281" r:id="rId10"/>
    <p:sldId id="273" r:id="rId11"/>
    <p:sldId id="275" r:id="rId12"/>
    <p:sldId id="279" r:id="rId13"/>
    <p:sldId id="297" r:id="rId14"/>
    <p:sldId id="296" r:id="rId15"/>
    <p:sldId id="294" r:id="rId16"/>
    <p:sldId id="298" r:id="rId17"/>
    <p:sldId id="292" r:id="rId18"/>
    <p:sldId id="268" r:id="rId19"/>
    <p:sldId id="291" r:id="rId20"/>
    <p:sldId id="293" r:id="rId21"/>
    <p:sldId id="262" r:id="rId22"/>
    <p:sldId id="263" r:id="rId23"/>
    <p:sldId id="287" r:id="rId24"/>
    <p:sldId id="290" r:id="rId25"/>
    <p:sldId id="295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AA87652-3285-458F-9810-390D8D39F2BE}">
          <p14:sldIdLst>
            <p14:sldId id="267"/>
          </p14:sldIdLst>
        </p14:section>
        <p14:section name="Introduction to SID" id="{0ED2EB6A-6CB9-4144-ABDC-9BAFA86526BF}">
          <p14:sldIdLst>
            <p14:sldId id="283"/>
            <p14:sldId id="269"/>
            <p14:sldId id="277"/>
          </p14:sldIdLst>
        </p14:section>
        <p14:section name="Aircraft simulation" id="{FDE3FB79-4AE6-4E9A-9151-9C9F2DDEA9CB}">
          <p14:sldIdLst>
            <p14:sldId id="288"/>
            <p14:sldId id="284"/>
            <p14:sldId id="258"/>
          </p14:sldIdLst>
        </p14:section>
        <p14:section name="SID vs Flightlab" id="{34B121A7-C730-461A-B49E-7BED5B502F61}">
          <p14:sldIdLst>
            <p14:sldId id="285"/>
          </p14:sldIdLst>
        </p14:section>
        <p14:section name="SID math methods" id="{C298C3F4-4FD4-4D89-84C0-53EB8E5D25DC}">
          <p14:sldIdLst>
            <p14:sldId id="281"/>
            <p14:sldId id="273"/>
          </p14:sldIdLst>
        </p14:section>
        <p14:section name="SIDPAC" id="{06A17196-FADB-4C27-9E40-7598DA2FE3D4}">
          <p14:sldIdLst>
            <p14:sldId id="275"/>
            <p14:sldId id="279"/>
          </p14:sldIdLst>
        </p14:section>
        <p14:section name="Requirements for implementation" id="{14850649-32C6-473A-917D-0C59A76659FF}">
          <p14:sldIdLst>
            <p14:sldId id="297"/>
            <p14:sldId id="296"/>
            <p14:sldId id="294"/>
          </p14:sldIdLst>
        </p14:section>
        <p14:section name="Project milestones" id="{DD5D51A0-6639-4479-905D-137D214DE468}">
          <p14:sldIdLst>
            <p14:sldId id="298"/>
            <p14:sldId id="292"/>
          </p14:sldIdLst>
        </p14:section>
        <p14:section name="Why now?" id="{1B7BDEDA-8FE7-42EA-A3E1-62995A9009C3}">
          <p14:sldIdLst>
            <p14:sldId id="268"/>
          </p14:sldIdLst>
        </p14:section>
        <p14:section name="Why me?" id="{0375D471-B6EA-43F3-8E56-88282E32EA53}">
          <p14:sldIdLst>
            <p14:sldId id="291"/>
            <p14:sldId id="293"/>
            <p14:sldId id="262"/>
            <p14:sldId id="263"/>
            <p14:sldId id="287"/>
          </p14:sldIdLst>
        </p14:section>
        <p14:section name="Backup slides" id="{2D73A817-B4B9-4EE9-B2EA-04A0ADEB7C87}">
          <p14:sldIdLst>
            <p14:sldId id="290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rte, Ciaran" initials="HC" lastIdx="14" clrIdx="0">
    <p:extLst>
      <p:ext uri="{19B8F6BF-5375-455C-9EA6-DF929625EA0E}">
        <p15:presenceInfo xmlns:p15="http://schemas.microsoft.com/office/powerpoint/2012/main" userId="Harte, Ciaran" providerId="None"/>
      </p:ext>
    </p:extLst>
  </p:cmAuthor>
  <p:cmAuthor id="2" name="Alejandro Valverde" initials="AV" lastIdx="6" clrIdx="1">
    <p:extLst>
      <p:ext uri="{19B8F6BF-5375-455C-9EA6-DF929625EA0E}">
        <p15:presenceInfo xmlns:p15="http://schemas.microsoft.com/office/powerpoint/2012/main" userId="c958a437d2e395a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85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56" autoAdjust="0"/>
    <p:restoredTop sz="67923" autoAdjust="0"/>
  </p:normalViewPr>
  <p:slideViewPr>
    <p:cSldViewPr snapToGrid="0" snapToObjects="1">
      <p:cViewPr varScale="1">
        <p:scale>
          <a:sx n="89" d="100"/>
          <a:sy n="89" d="100"/>
        </p:scale>
        <p:origin x="2634" y="90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78" d="100"/>
        <a:sy n="178" d="100"/>
      </p:scale>
      <p:origin x="0" y="0"/>
    </p:cViewPr>
  </p:sorterViewPr>
  <p:notesViewPr>
    <p:cSldViewPr snapToGrid="0" snapToObjects="1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340BAF6-778C-FF4A-A6CC-174E9D20CD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F9243A-886D-1145-AF84-828FD3D5326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25659-4251-4596-AFC5-5C70DF7958FF}" type="datetime5">
              <a:rPr lang="en-US" smtClean="0"/>
              <a:t>18-Apr-18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1AA24B-445F-304A-8B0B-0AA7A3D581C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3E7568-B242-504C-905C-4990C46C88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C0F99-304F-6E49-843F-5351A15493D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79088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BC97E-E9F6-4398-9383-E12362E4CB76}" type="datetime5">
              <a:rPr lang="en-US" smtClean="0"/>
              <a:t>18-Apr-18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8DCBD1-C1B4-0949-A20B-F84C20C9707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024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Hello everyone, my name is Alejandro Valverde and I have an idea. Idea which I would like to propose to you today.</a:t>
            </a:r>
          </a:p>
          <a:p>
            <a:endParaRPr lang="en-GB" dirty="0"/>
          </a:p>
          <a:p>
            <a:r>
              <a:rPr lang="en-GB" dirty="0"/>
              <a:t>What I am going to introduce now is not entirely the result of my own work, but it incorporate valuable feedback that I have receive from different people in this company over the last few days.</a:t>
            </a:r>
          </a:p>
          <a:p>
            <a:endParaRPr lang="en-GB" dirty="0"/>
          </a:p>
          <a:p>
            <a:r>
              <a:rPr lang="en-GB" dirty="0"/>
              <a:t>For</a:t>
            </a:r>
            <a:r>
              <a:rPr lang="en-GB" baseline="0" dirty="0"/>
              <a:t> those of you already initiated in this topic, I would like to implement System ID techniques into the current Flight Testing methodology. I would do this in a:</a:t>
            </a:r>
          </a:p>
          <a:p>
            <a:pPr marL="171450" indent="-171450">
              <a:buFontTx/>
              <a:buChar char="-"/>
            </a:pPr>
            <a:r>
              <a:rPr lang="en-GB" baseline="0" dirty="0"/>
              <a:t>Cost effective,</a:t>
            </a:r>
          </a:p>
          <a:p>
            <a:pPr marL="171450" indent="-171450">
              <a:buFontTx/>
              <a:buChar char="-"/>
            </a:pPr>
            <a:r>
              <a:rPr lang="en-GB" baseline="0" dirty="0"/>
              <a:t>Efficient, and</a:t>
            </a:r>
          </a:p>
          <a:p>
            <a:pPr marL="171450" indent="-171450">
              <a:buFontTx/>
              <a:buChar char="-"/>
            </a:pPr>
            <a:r>
              <a:rPr lang="en-GB" baseline="0" dirty="0"/>
              <a:t>Accurate, </a:t>
            </a:r>
          </a:p>
          <a:p>
            <a:pPr marL="0" indent="0">
              <a:buFontTx/>
              <a:buNone/>
            </a:pPr>
            <a:r>
              <a:rPr lang="en-GB" baseline="0" dirty="0"/>
              <a:t>ways. And in this presentation, I will describe how I want to do this.</a:t>
            </a:r>
          </a:p>
          <a:p>
            <a:pPr marL="0" indent="0">
              <a:buFontTx/>
              <a:buNone/>
            </a:pPr>
            <a:endParaRPr lang="en-GB" baseline="0" dirty="0"/>
          </a:p>
          <a:p>
            <a:pPr marL="0" indent="0">
              <a:buFontTx/>
              <a:buNone/>
            </a:pPr>
            <a:r>
              <a:rPr lang="en-GB" baseline="0" dirty="0"/>
              <a:t>Now, for those of you not initiated in this topic…</a:t>
            </a:r>
          </a:p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02016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According to</a:t>
            </a:r>
            <a:r>
              <a:rPr lang="en-GB" baseline="0" dirty="0" smtClean="0"/>
              <a:t> Lemke:</a:t>
            </a:r>
          </a:p>
          <a:p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Do not underestimate resources</a:t>
            </a:r>
          </a:p>
          <a:p>
            <a:pPr marL="628650" lvl="1" indent="-171450">
              <a:buFontTx/>
              <a:buChar char="-"/>
            </a:pPr>
            <a:r>
              <a:rPr lang="en-GB" baseline="0" dirty="0" smtClean="0"/>
              <a:t>Having one person full dedicated to this project</a:t>
            </a:r>
          </a:p>
          <a:p>
            <a:pPr marL="628650" lvl="1" indent="-171450">
              <a:buFontTx/>
              <a:buChar char="-"/>
            </a:pPr>
            <a:r>
              <a:rPr lang="en-GB" baseline="0" dirty="0" smtClean="0"/>
              <a:t>Requirements to Flight Test Data analysts</a:t>
            </a:r>
          </a:p>
          <a:p>
            <a:pPr marL="1085850" lvl="2" indent="-171450">
              <a:buFontTx/>
              <a:buChar char="-"/>
            </a:pPr>
            <a:r>
              <a:rPr lang="en-GB" baseline="0" dirty="0" smtClean="0"/>
              <a:t>Maybe I don’t require a lot from them. I would need to work directly from the raw data, unfiltered</a:t>
            </a:r>
          </a:p>
          <a:p>
            <a:pPr marL="1085850" lvl="2" indent="-171450">
              <a:buFontTx/>
              <a:buChar char="-"/>
            </a:pPr>
            <a:r>
              <a:rPr lang="en-GB" baseline="0" dirty="0" smtClean="0"/>
              <a:t>Data portioning can be easily done as pre-processing prior the SID parameter estimation</a:t>
            </a:r>
          </a:p>
          <a:p>
            <a:pPr marL="1085850" lvl="2" indent="-171450">
              <a:buFontTx/>
              <a:buChar char="-"/>
            </a:pPr>
            <a:r>
              <a:rPr lang="en-GB" baseline="0" dirty="0" smtClean="0"/>
              <a:t>Filtering should not be done analogy, as in most of the cases, no a priori knowledge of the frequency band of interest</a:t>
            </a:r>
          </a:p>
          <a:p>
            <a:pPr marL="1085850" lvl="2" indent="-171450">
              <a:buFontTx/>
              <a:buChar char="-"/>
            </a:pPr>
            <a:r>
              <a:rPr lang="en-GB" baseline="0" dirty="0" smtClean="0"/>
              <a:t>It is preferred to use post-flight data smothering techniques such as </a:t>
            </a:r>
          </a:p>
          <a:p>
            <a:pPr marL="1543050" lvl="3" indent="-171450">
              <a:buFontTx/>
              <a:buChar char="-"/>
            </a:pPr>
            <a:r>
              <a:rPr lang="en-GB" baseline="0" dirty="0" smtClean="0"/>
              <a:t>Frequency-Domain Filter Implemented in the Time Domain</a:t>
            </a:r>
          </a:p>
          <a:p>
            <a:pPr marL="1543050" lvl="3" indent="-171450">
              <a:buFontTx/>
              <a:buChar char="-"/>
            </a:pPr>
            <a:r>
              <a:rPr lang="en-GB" baseline="0" dirty="0" smtClean="0"/>
              <a:t>Local Smoothing in the Time Domain</a:t>
            </a:r>
          </a:p>
          <a:p>
            <a:pPr marL="1543050" lvl="3" indent="-171450">
              <a:buFontTx/>
              <a:buChar char="-"/>
            </a:pPr>
            <a:r>
              <a:rPr lang="en-GB" baseline="0" dirty="0" smtClean="0"/>
              <a:t>Global Smoothing in the Frequency Domain</a:t>
            </a:r>
          </a:p>
          <a:p>
            <a:pPr marL="628650" lvl="1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11954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u="sng" dirty="0" smtClean="0"/>
              <a:t>Air-Relative Velocity</a:t>
            </a:r>
            <a:endParaRPr lang="en-GB" u="sng" baseline="0" dirty="0" smtClean="0"/>
          </a:p>
          <a:p>
            <a:r>
              <a:rPr lang="en-GB" u="none" baseline="0" dirty="0" smtClean="0"/>
              <a:t>It doesn’t matter where this sensors are placed in the helicopter. There always be corrections to be made.</a:t>
            </a:r>
            <a:endParaRPr lang="en-GB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624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-&gt;</a:t>
            </a:r>
            <a:r>
              <a:rPr lang="en-GB" baseline="0" dirty="0" smtClean="0"/>
              <a:t> Two runs with the same inputs for </a:t>
            </a:r>
            <a:r>
              <a:rPr lang="en-GB" baseline="0" smtClean="0"/>
              <a:t>data analysis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441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First phase</a:t>
            </a:r>
            <a:r>
              <a:rPr lang="en-GB" baseline="0" dirty="0" smtClean="0"/>
              <a:t>: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start approaching the problem using the simplest available model in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Flightlab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(MR and TR rigid, fuselage rigid) and generate linearized model at different trim flight condition and W/CG configuration, to be used for identification.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Second phase: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integrate the identification routine with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Flightlab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(it implies non-trivial software engineering effort in order to call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Flightlab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runs from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Matlab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working directly in the non-linear environment, </a:t>
            </a:r>
            <a:r>
              <a:rPr lang="en-GB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optimizing directly some parameters of the </a:t>
            </a:r>
            <a:r>
              <a:rPr lang="en-GB" sz="120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Flightlab</a:t>
            </a:r>
            <a:r>
              <a:rPr lang="en-GB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 to match the flight data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GB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29294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Cyclic migration.. Identify driving</a:t>
            </a:r>
            <a:r>
              <a:rPr lang="en-US" baseline="0" dirty="0"/>
              <a:t> </a:t>
            </a:r>
            <a:r>
              <a:rPr lang="en-US" dirty="0"/>
              <a:t>parameters of this behavior</a:t>
            </a:r>
            <a:r>
              <a:rPr lang="en-US" baseline="0" dirty="0"/>
              <a:t> and properly address it.</a:t>
            </a:r>
            <a:r>
              <a:rPr lang="en-US" dirty="0"/>
              <a:t>  </a:t>
            </a:r>
            <a:endParaRPr lang="en-US" dirty="0" smtClean="0"/>
          </a:p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my vision, P3 flights (some fractions of) could be used to collect data for SID, and in the meantime the tool can be developed. Providing a robust and reliable software for this scope is not a simple thing and requires a lot of time!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1067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068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98950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Manoeuvre</a:t>
            </a:r>
            <a:r>
              <a:rPr lang="en-GB" baseline="0" dirty="0" smtClean="0"/>
              <a:t> definition:</a:t>
            </a:r>
          </a:p>
          <a:p>
            <a:pPr marL="228600" indent="-228600">
              <a:buFont typeface="+mj-lt"/>
              <a:buAutoNum type="arabicPeriod"/>
            </a:pPr>
            <a:endParaRPr lang="en-GB" dirty="0" smtClean="0"/>
          </a:p>
          <a:p>
            <a:pPr marL="685800" lvl="1" indent="-228600">
              <a:buFont typeface="+mj-lt"/>
              <a:buAutoNum type="arabicPeriod"/>
            </a:pPr>
            <a:r>
              <a:rPr lang="en-GB" dirty="0" smtClean="0"/>
              <a:t>Manoeuvre time length,</a:t>
            </a:r>
            <a:endParaRPr lang="en-US" dirty="0" smtClean="0"/>
          </a:p>
          <a:p>
            <a:pPr marL="685800" lvl="1" indent="-228600">
              <a:buFont typeface="+mj-lt"/>
              <a:buAutoNum type="arabicPeriod"/>
            </a:pPr>
            <a:r>
              <a:rPr lang="en-US" dirty="0" smtClean="0"/>
              <a:t>Control surfaces or pilot inputs to be moved,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 smtClean="0"/>
              <a:t>Input forms (e.g., square wave, frequency sweep, etc.), which includes the input amplitudes.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4902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oldest and most fundamental of all human scientific pursuits is developing mathematical models for physical systems based on imperfect observations or measurements. This activity is known as </a:t>
            </a:r>
            <a:r>
              <a:rPr lang="en-US" u="sng" dirty="0"/>
              <a:t>system identification</a:t>
            </a:r>
            <a:r>
              <a:rPr lang="en-US" u="none" dirty="0"/>
              <a:t>. When applied to aircraft, this is known as aircraft</a:t>
            </a:r>
            <a:r>
              <a:rPr lang="en-US" u="none" baseline="0" dirty="0"/>
              <a:t> </a:t>
            </a:r>
            <a:r>
              <a:rPr lang="en-US" u="none" dirty="0"/>
              <a:t>system identification.</a:t>
            </a:r>
          </a:p>
          <a:p>
            <a:endParaRPr lang="en-US" u="none" dirty="0"/>
          </a:p>
          <a:p>
            <a:r>
              <a:rPr lang="en-US" u="none" dirty="0"/>
              <a:t>And this is in fact one of the reasons why I am so interested in this topic, This discipline is fairly unknown in the aerospace industry, but it is in fact something that scientists and engineers have been doing for hundreds of years.</a:t>
            </a:r>
          </a:p>
          <a:p>
            <a:endParaRPr lang="en-GB" u="sng" dirty="0"/>
          </a:p>
          <a:p>
            <a:r>
              <a:rPr lang="en-GB" u="none" dirty="0"/>
              <a:t>I like to recall know the contribution to </a:t>
            </a:r>
            <a:r>
              <a:rPr lang="en-US" u="none" dirty="0"/>
              <a:t>human progress made by Johannes Kepler when, in 1609, he published the book </a:t>
            </a:r>
            <a:r>
              <a:rPr lang="en-US" i="1" u="none" dirty="0" err="1"/>
              <a:t>Astronomia</a:t>
            </a:r>
            <a:r>
              <a:rPr lang="en-US" i="1" u="none" dirty="0"/>
              <a:t> nova</a:t>
            </a:r>
            <a:r>
              <a:rPr lang="en-US" u="none" dirty="0"/>
              <a:t> which presented a mathematical model that describe the motion of the planets in the Solar System. For this, he collaborated with the Swedish </a:t>
            </a:r>
            <a:r>
              <a:rPr lang="en-US" u="none" dirty="0" err="1"/>
              <a:t>Tycho</a:t>
            </a:r>
            <a:r>
              <a:rPr lang="en-US" u="none" dirty="0"/>
              <a:t> Brahe, who provided him with precise data of planets position in the sky. This was System Identification.</a:t>
            </a:r>
            <a:endParaRPr lang="en-GB" u="non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239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Now, in our company, we have already covered some of the classical problems of Aircraft Dynamics.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Simulation: This is what the guys from Flight Physics do when they use </a:t>
            </a:r>
            <a:r>
              <a:rPr lang="en-GB" dirty="0" err="1"/>
              <a:t>FlightLab</a:t>
            </a: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 algn="l" defTabSz="914400" rtl="0" eaLnBrk="1" latinLnBrk="0" hangingPunct="1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Control: This is what our pilot does in his brain.. Since, we don’t have yet developed an autopilot, we don’t need to worry too much about this point.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Identification: Here is when we obtain a model for our helicopter, considering both the input and output to the model.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For Kepler, this box was occupied by the solar system, for us this is the SH09; but in fact it same. Well, in fact, poor Kepler’s task was harder than ours because he did have control over the inputs to the system and we do have.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351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Flight Simulator development: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When we require an accurate representation of the aircraft in all the flight conditions. </a:t>
            </a:r>
            <a:r>
              <a:rPr lang="en-US" dirty="0"/>
              <a:t>Many aircraft motions and flight conditions simply cannot be duplicated in the wind tunnel nor computed analytically with sufficient accuracy or computational efficiency</a:t>
            </a:r>
            <a:endParaRPr lang="en-GB" dirty="0"/>
          </a:p>
          <a:p>
            <a:pPr marL="0" indent="0">
              <a:buFontTx/>
              <a:buNone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Flight Envelope Expansion: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Q</a:t>
            </a:r>
            <a:r>
              <a:rPr lang="en-US" dirty="0" err="1"/>
              <a:t>uantifying</a:t>
            </a:r>
            <a:r>
              <a:rPr lang="en-US" dirty="0"/>
              <a:t> stability and control impact of aircraft modifications, configuration changes, or special flight conditions;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Flight Control Systems 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Stability augmentation and flight control systems. This is essential requirement for certain flight conditions such as night flying and others low-visibility conditions (acc. to Michael, </a:t>
            </a:r>
            <a:r>
              <a:rPr lang="en-GB" dirty="0" err="1"/>
              <a:t>Kopter</a:t>
            </a:r>
            <a:r>
              <a:rPr lang="en-GB" dirty="0"/>
              <a:t> Flight Test pilot).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(It is needed to consider </a:t>
            </a:r>
            <a:r>
              <a:rPr lang="en-US" dirty="0"/>
              <a:t>the models limitations and the type of aerodynamic effects.)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4589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6125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7702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400" dirty="0"/>
              <a:t>Accurate</a:t>
            </a:r>
            <a:r>
              <a:rPr lang="en-GB" sz="1400" baseline="0" dirty="0"/>
              <a:t> -&gt; Because it’s based on real flight data</a:t>
            </a:r>
          </a:p>
          <a:p>
            <a:r>
              <a:rPr lang="en-GB" sz="1400" baseline="0" dirty="0"/>
              <a:t>Simple -&gt; Does not require high computational power</a:t>
            </a:r>
          </a:p>
          <a:p>
            <a:r>
              <a:rPr lang="en-GB" sz="1400" baseline="0" dirty="0"/>
              <a:t>Reliable -&gt; Computed with </a:t>
            </a: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6403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Flightlab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used also for evaluate helicopter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 changes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impact</a:t>
            </a:r>
            <a:r>
              <a:rPr lang="en-US" sz="120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for the preliminary design of a new vehicle,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identified model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cannot be used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infer anything about a vehicle different from which was tested and identified.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93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 smtClean="0"/>
              <a:t>NOTES</a:t>
            </a:r>
          </a:p>
          <a:p>
            <a:r>
              <a:rPr lang="en-US" dirty="0" smtClean="0"/>
              <a:t>The coefficients of the Taylor series expansion are the aero-dynamic model parameters to be estimated. These parameters are therefore a </a:t>
            </a:r>
            <a:r>
              <a:rPr lang="en-US" u="sng" dirty="0" smtClean="0"/>
              <a:t>function of flight condition for the test</a:t>
            </a:r>
            <a:r>
              <a:rPr lang="en-US" dirty="0" smtClean="0"/>
              <a:t>.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462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2000" y="1931829"/>
            <a:ext cx="7236000" cy="1440000"/>
          </a:xfrm>
        </p:spPr>
        <p:txBody>
          <a:bodyPr anchor="b"/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72000" y="3821860"/>
            <a:ext cx="3014784" cy="1655762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dd</a:t>
            </a:r>
            <a:r>
              <a:rPr lang="en-US" dirty="0"/>
              <a:t>/mm/</a:t>
            </a:r>
            <a:r>
              <a:rPr lang="en-US" dirty="0" err="1"/>
              <a:t>yy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A740FB-87B6-BF44-8666-86077F98C2A6}"/>
              </a:ext>
            </a:extLst>
          </p:cNvPr>
          <p:cNvSpPr txBox="1"/>
          <p:nvPr userDrawn="1"/>
        </p:nvSpPr>
        <p:spPr>
          <a:xfrm>
            <a:off x="2228045" y="392161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b="0" i="0" dirty="0">
              <a:solidFill>
                <a:schemeClr val="tx1"/>
              </a:solidFill>
              <a:latin typeface="Suisse Int'l" panose="020B0504000000000000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E4A973-759A-3643-9A17-349CD8D16656}"/>
              </a:ext>
            </a:extLst>
          </p:cNvPr>
          <p:cNvSpPr/>
          <p:nvPr userDrawn="1"/>
        </p:nvSpPr>
        <p:spPr>
          <a:xfrm>
            <a:off x="0" y="0"/>
            <a:ext cx="9144000" cy="14111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F9F93F-0AEE-9848-BDE8-B27A46919D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408" y="4258422"/>
            <a:ext cx="4140200" cy="121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6AB559-D79E-7242-9BB5-74E425FD19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400" y="540000"/>
            <a:ext cx="18796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93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Grey Ba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2000" y="1931829"/>
            <a:ext cx="7236000" cy="1440000"/>
          </a:xfrm>
        </p:spPr>
        <p:txBody>
          <a:bodyPr anchor="b"/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54F64-EB90-5946-A255-F2B58709C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0000" y="6300000"/>
            <a:ext cx="540000" cy="180000"/>
          </a:xfrm>
        </p:spPr>
        <p:txBody>
          <a:bodyPr anchor="t"/>
          <a:lstStyle>
            <a:lvl1pPr algn="r">
              <a:lnSpc>
                <a:spcPts val="1200"/>
              </a:lnSpc>
              <a:defRPr sz="90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fld id="{011C9D03-AE4A-2848-9956-B167AE17B09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0389395-CA60-FF4E-AB8E-2484AE557432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504000" y="6300000"/>
            <a:ext cx="3780000" cy="180000"/>
          </a:xfr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900" b="0" i="0" kern="1200" dirty="0">
                <a:solidFill>
                  <a:schemeClr val="bg2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A41BA1-481E-E74F-AB66-DAC121561FCE}"/>
              </a:ext>
            </a:extLst>
          </p:cNvPr>
          <p:cNvSpPr/>
          <p:nvPr userDrawn="1"/>
        </p:nvSpPr>
        <p:spPr>
          <a:xfrm>
            <a:off x="0" y="0"/>
            <a:ext cx="9144000" cy="14111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6AB559-D79E-7242-9BB5-74E425FD19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400" y="540000"/>
            <a:ext cx="18796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728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42B5C18-5904-4A9B-8587-E34CBF2F2A82}" type="datetime5">
              <a:rPr lang="en-US" smtClean="0"/>
              <a:t>18-Apr-18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4000" y="432000"/>
            <a:ext cx="4016913" cy="180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>
              <a:defRPr>
                <a:latin typeface="Arial"/>
                <a:cs typeface="Arial"/>
              </a:defRPr>
            </a:lvl1pPr>
          </a:lstStyle>
          <a:p>
            <a:fld id="{011C9D03-AE4A-2848-9956-B167AE17B09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28DE078-8CB8-DC47-8BF5-5A0135B98C7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556000" y="1636086"/>
            <a:ext cx="6084000" cy="4416984"/>
          </a:xfrm>
        </p:spPr>
        <p:txBody>
          <a:bodyPr anchor="t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2BB819-0C71-4B49-97B7-76F83B129E95}"/>
              </a:ext>
            </a:extLst>
          </p:cNvPr>
          <p:cNvCxnSpPr/>
          <p:nvPr userDrawn="1"/>
        </p:nvCxnSpPr>
        <p:spPr>
          <a:xfrm>
            <a:off x="2556001" y="2041301"/>
            <a:ext cx="608399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3BD12B7-E2CE-644F-9776-65EDCB6B4FC3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504000" y="6300000"/>
            <a:ext cx="3780000" cy="180000"/>
          </a:xfr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900" b="0" i="0" kern="1200" dirty="0">
                <a:solidFill>
                  <a:schemeClr val="bg2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6CA7D6-0F8F-5542-B25D-FEA640534C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761" y="403985"/>
            <a:ext cx="1380746" cy="33375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8000" y="936000"/>
            <a:ext cx="1987200" cy="3565166"/>
          </a:xfrm>
        </p:spPr>
        <p:txBody>
          <a:bodyPr anchor="t"/>
          <a:lstStyle>
            <a:lvl1pPr>
              <a:lnSpc>
                <a:spcPts val="2400"/>
              </a:lnSpc>
              <a:defRPr sz="2000" b="1" i="0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280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936000"/>
            <a:ext cx="1987200" cy="3565166"/>
          </a:xfrm>
        </p:spPr>
        <p:txBody>
          <a:bodyPr anchor="t"/>
          <a:lstStyle>
            <a:lvl1pPr>
              <a:lnSpc>
                <a:spcPts val="2400"/>
              </a:lnSpc>
              <a:defRPr sz="2000" b="1" i="0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6000" y="1725769"/>
            <a:ext cx="5959350" cy="3882980"/>
          </a:xfrm>
        </p:spPr>
        <p:txBody>
          <a:bodyPr/>
          <a:lstStyle>
            <a:lvl1pPr marL="215388" indent="-215388">
              <a:lnSpc>
                <a:spcPts val="2400"/>
              </a:lnSpc>
              <a:spcBef>
                <a:spcPts val="0"/>
              </a:spcBef>
              <a:buFont typeface="+mj-lt"/>
              <a:buAutoNum type="arabicPeriod"/>
              <a:tabLst/>
              <a:defRPr sz="2000" b="0" i="0">
                <a:latin typeface="Arial"/>
                <a:cs typeface="Arial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500" b="0" i="0">
                <a:latin typeface="Arial"/>
                <a:cs typeface="Arial"/>
              </a:defRPr>
            </a:lvl2pPr>
            <a:lvl3pPr marL="324000" indent="-324000">
              <a:lnSpc>
                <a:spcPts val="1800"/>
              </a:lnSpc>
              <a:spcBef>
                <a:spcPts val="0"/>
              </a:spcBef>
              <a:buFont typeface=".AppleSystemUIFont"/>
              <a:buChar char="–"/>
              <a:tabLst/>
              <a:defRPr sz="1500" b="0" i="0">
                <a:latin typeface="Arial"/>
                <a:cs typeface="Arial"/>
              </a:defRPr>
            </a:lvl3pPr>
            <a:lvl4pPr marL="0" indent="0">
              <a:lnSpc>
                <a:spcPts val="1800"/>
              </a:lnSpc>
              <a:spcBef>
                <a:spcPts val="0"/>
              </a:spcBef>
              <a:buNone/>
              <a:defRPr sz="1500" b="1" i="0">
                <a:latin typeface="Arial"/>
                <a:cs typeface="Arial"/>
              </a:defRPr>
            </a:lvl4pPr>
            <a:lvl5pPr marL="179388" indent="-173038">
              <a:lnSpc>
                <a:spcPts val="1800"/>
              </a:lnSpc>
              <a:spcBef>
                <a:spcPts val="0"/>
              </a:spcBef>
              <a:tabLst/>
              <a:defRPr sz="15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BD6096E-B422-4A7C-A86B-590D49FB2AD6}" type="datetime5">
              <a:rPr lang="en-US" smtClean="0"/>
              <a:t>18-Apr-18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4000" y="432000"/>
            <a:ext cx="4016913" cy="180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011C9D03-AE4A-2848-9956-B167AE17B09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63E6F48-64C1-A44B-A434-E2B9F46A79D7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504000" y="6300000"/>
            <a:ext cx="3780000" cy="180000"/>
          </a:xfr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900" b="0" i="0" kern="1200" dirty="0">
                <a:solidFill>
                  <a:schemeClr val="bg2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6CA7D6-0F8F-5542-B25D-FEA640534C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761" y="403985"/>
            <a:ext cx="1380746" cy="33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87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936000"/>
            <a:ext cx="8117704" cy="628783"/>
          </a:xfrm>
        </p:spPr>
        <p:txBody>
          <a:bodyPr anchor="t"/>
          <a:lstStyle>
            <a:lvl1pPr>
              <a:lnSpc>
                <a:spcPts val="2400"/>
              </a:lnSpc>
              <a:defRPr sz="2000" b="1" i="0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22274AB0-32C3-44FE-A7F0-1060C71818A4}" type="datetime5">
              <a:rPr lang="en-US" smtClean="0"/>
              <a:t>18-Apr-18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011C9D03-AE4A-2848-9956-B167AE17B09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28DE078-8CB8-DC47-8BF5-5A0135B98C7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68000" y="1687602"/>
            <a:ext cx="2520000" cy="250668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500" b="1" i="0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9B913BD-E3C0-0642-830B-A12C35E350F3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267008" y="1684864"/>
            <a:ext cx="2520000" cy="250668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500" b="1" i="0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AF33B51-C717-EC4E-B427-AA402226D1D1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065704" y="1689035"/>
            <a:ext cx="2520000" cy="250668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500" b="1" i="0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C0B27B4-3D06-7B4D-98F8-B3585C5AFF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8312" y="2182812"/>
            <a:ext cx="2520000" cy="3780000"/>
          </a:xfrm>
        </p:spPr>
        <p:txBody>
          <a:bodyPr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500"/>
            </a:lvl1pPr>
            <a:lvl2pPr marL="324000" indent="-324000">
              <a:lnSpc>
                <a:spcPts val="1800"/>
              </a:lnSpc>
              <a:spcBef>
                <a:spcPts val="0"/>
              </a:spcBef>
              <a:buFont typeface=".AppleSystemUIFont"/>
              <a:buChar char="–"/>
              <a:defRPr sz="1500"/>
            </a:lvl2pPr>
            <a:lvl3pPr marL="322775" indent="0">
              <a:lnSpc>
                <a:spcPts val="1800"/>
              </a:lnSpc>
              <a:spcBef>
                <a:spcPts val="0"/>
              </a:spcBef>
              <a:buNone/>
              <a:tabLst/>
              <a:defRPr sz="1500"/>
            </a:lvl3pPr>
            <a:lvl4pPr marL="648000" indent="-324000">
              <a:lnSpc>
                <a:spcPts val="1800"/>
              </a:lnSpc>
              <a:spcBef>
                <a:spcPts val="0"/>
              </a:spcBef>
              <a:buFont typeface=".AppleSystemUIFont"/>
              <a:buChar char="–"/>
              <a:defRPr sz="1500"/>
            </a:lvl4pPr>
            <a:lvl5pPr marL="648000" indent="0">
              <a:lnSpc>
                <a:spcPts val="1800"/>
              </a:lnSpc>
              <a:spcBef>
                <a:spcPts val="0"/>
              </a:spcBef>
              <a:buNone/>
              <a:tabLst/>
              <a:defRPr sz="1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39DEE832-69D0-DE45-9838-6485420533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67008" y="2182812"/>
            <a:ext cx="2520000" cy="3780000"/>
          </a:xfrm>
        </p:spPr>
        <p:txBody>
          <a:bodyPr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500"/>
            </a:lvl1pPr>
            <a:lvl2pPr marL="324000" indent="-324000">
              <a:lnSpc>
                <a:spcPts val="1800"/>
              </a:lnSpc>
              <a:spcBef>
                <a:spcPts val="0"/>
              </a:spcBef>
              <a:buFont typeface=".AppleSystemUIFont"/>
              <a:buChar char="–"/>
              <a:defRPr sz="1500"/>
            </a:lvl2pPr>
            <a:lvl3pPr marL="322775" indent="0">
              <a:lnSpc>
                <a:spcPts val="1800"/>
              </a:lnSpc>
              <a:spcBef>
                <a:spcPts val="0"/>
              </a:spcBef>
              <a:buNone/>
              <a:tabLst/>
              <a:defRPr sz="1500"/>
            </a:lvl3pPr>
            <a:lvl4pPr marL="648000" indent="-324000">
              <a:lnSpc>
                <a:spcPts val="1800"/>
              </a:lnSpc>
              <a:spcBef>
                <a:spcPts val="0"/>
              </a:spcBef>
              <a:buFont typeface=".AppleSystemUIFont"/>
              <a:buChar char="–"/>
              <a:defRPr sz="1500"/>
            </a:lvl4pPr>
            <a:lvl5pPr marL="648000" indent="0">
              <a:lnSpc>
                <a:spcPts val="1800"/>
              </a:lnSpc>
              <a:spcBef>
                <a:spcPts val="0"/>
              </a:spcBef>
              <a:buNone/>
              <a:tabLst/>
              <a:defRPr sz="1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8D5FC71F-9132-F645-8AC5-C27260D697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65704" y="2182812"/>
            <a:ext cx="2520000" cy="3780000"/>
          </a:xfrm>
        </p:spPr>
        <p:txBody>
          <a:bodyPr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500"/>
            </a:lvl1pPr>
            <a:lvl2pPr marL="324000" indent="-324000">
              <a:lnSpc>
                <a:spcPts val="1800"/>
              </a:lnSpc>
              <a:spcBef>
                <a:spcPts val="0"/>
              </a:spcBef>
              <a:buFont typeface=".AppleSystemUIFont"/>
              <a:buChar char="–"/>
              <a:defRPr sz="1500"/>
            </a:lvl2pPr>
            <a:lvl3pPr marL="322775" indent="0">
              <a:lnSpc>
                <a:spcPts val="1800"/>
              </a:lnSpc>
              <a:spcBef>
                <a:spcPts val="0"/>
              </a:spcBef>
              <a:buNone/>
              <a:tabLst/>
              <a:defRPr sz="1500"/>
            </a:lvl3pPr>
            <a:lvl4pPr marL="648000" indent="-324000">
              <a:lnSpc>
                <a:spcPts val="1800"/>
              </a:lnSpc>
              <a:spcBef>
                <a:spcPts val="0"/>
              </a:spcBef>
              <a:buFont typeface=".AppleSystemUIFont"/>
              <a:buChar char="–"/>
              <a:defRPr sz="1500"/>
            </a:lvl4pPr>
            <a:lvl5pPr marL="648000" indent="0">
              <a:lnSpc>
                <a:spcPts val="1800"/>
              </a:lnSpc>
              <a:spcBef>
                <a:spcPts val="0"/>
              </a:spcBef>
              <a:buNone/>
              <a:tabLst/>
              <a:defRPr sz="1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3E0F3B6-F55A-244C-8A9A-D2335C911F45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504000" y="6300000"/>
            <a:ext cx="3780000" cy="180000"/>
          </a:xfr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900" b="0" i="0" kern="1200" dirty="0">
                <a:solidFill>
                  <a:schemeClr val="bg2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6CA7D6-0F8F-5542-B25D-FEA640534C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761" y="403985"/>
            <a:ext cx="1380746" cy="33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6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936000"/>
            <a:ext cx="1987200" cy="628783"/>
          </a:xfrm>
        </p:spPr>
        <p:txBody>
          <a:bodyPr anchor="t"/>
          <a:lstStyle>
            <a:lvl1pPr>
              <a:lnSpc>
                <a:spcPts val="2400"/>
              </a:lnSpc>
              <a:defRPr sz="2000" b="1" i="0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067E90EC-8093-4232-91EF-66C32FE2F73F}" type="datetime5">
              <a:rPr lang="en-US" smtClean="0"/>
              <a:t>18-Apr-18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011C9D03-AE4A-2848-9956-B167AE17B09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28DE078-8CB8-DC47-8BF5-5A0135B98C7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68000" y="1687602"/>
            <a:ext cx="2590732" cy="4416984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5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BCDBDA6-EEB0-B54C-AE3E-206E6E0AD09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51200" y="936625"/>
            <a:ext cx="5435600" cy="5167313"/>
          </a:xfrm>
        </p:spPr>
        <p:txBody>
          <a:bodyPr lIns="720000" rIns="720000" anchor="ctr"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7B9734C-6AFD-474B-ABB8-DAD36D1AD4FA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04000" y="6300000"/>
            <a:ext cx="3780000" cy="180000"/>
          </a:xfr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900" b="0" i="0" kern="1200" dirty="0">
                <a:solidFill>
                  <a:schemeClr val="bg2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6CA7D6-0F8F-5542-B25D-FEA640534C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761" y="403985"/>
            <a:ext cx="1380746" cy="33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53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544B0931-611C-4977-86BC-2A0E4AA50AB9}" type="datetime5">
              <a:rPr lang="en-US" smtClean="0"/>
              <a:t>18-Apr-18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011C9D03-AE4A-2848-9956-B167AE17B09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AB654C1-585C-8D47-89CE-D8FA123A00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313" y="940158"/>
            <a:ext cx="8218487" cy="5157988"/>
          </a:xfrm>
        </p:spPr>
        <p:txBody>
          <a:bodyPr lIns="1080000" rIns="1080000"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FAADF75-6F8B-D446-B307-77C8046ABA11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504000" y="6300000"/>
            <a:ext cx="3780000" cy="180000"/>
          </a:xfr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900" b="0" i="0" kern="1200" dirty="0">
                <a:solidFill>
                  <a:schemeClr val="bg2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6CA7D6-0F8F-5542-B25D-FEA640534C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761" y="403985"/>
            <a:ext cx="1380746" cy="33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25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72000" y="1906073"/>
            <a:ext cx="7236000" cy="1465756"/>
          </a:xfrm>
        </p:spPr>
        <p:txBody>
          <a:bodyPr anchor="b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Subtitle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B545C1-81A5-B642-B12A-35A87634E9E2}"/>
              </a:ext>
            </a:extLst>
          </p:cNvPr>
          <p:cNvSpPr txBox="1"/>
          <p:nvPr userDrawn="1"/>
        </p:nvSpPr>
        <p:spPr>
          <a:xfrm>
            <a:off x="1004195" y="5537915"/>
            <a:ext cx="1114377" cy="83068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>
              <a:lnSpc>
                <a:spcPts val="1200"/>
              </a:lnSpc>
            </a:pPr>
            <a:r>
              <a:rPr lang="en-GB" sz="900" b="0" i="0" dirty="0" err="1">
                <a:solidFill>
                  <a:schemeClr val="bg1"/>
                </a:solidFill>
                <a:latin typeface="Arial"/>
                <a:cs typeface="Arial"/>
              </a:rPr>
              <a:t>Kopter</a:t>
            </a:r>
            <a:r>
              <a:rPr lang="en-GB" sz="900" b="0" i="0" dirty="0">
                <a:solidFill>
                  <a:schemeClr val="bg1"/>
                </a:solidFill>
                <a:latin typeface="Arial"/>
                <a:cs typeface="Arial"/>
              </a:rPr>
              <a:t> Group AG</a:t>
            </a:r>
          </a:p>
          <a:p>
            <a:pPr algn="l">
              <a:lnSpc>
                <a:spcPts val="1200"/>
              </a:lnSpc>
            </a:pPr>
            <a:r>
              <a:rPr lang="en-GB" sz="900" b="0" i="0" dirty="0" err="1">
                <a:solidFill>
                  <a:schemeClr val="bg1"/>
                </a:solidFill>
                <a:latin typeface="Arial"/>
                <a:cs typeface="Arial"/>
              </a:rPr>
              <a:t>Binzstrasse</a:t>
            </a:r>
            <a:r>
              <a:rPr lang="en-GB" sz="900" b="0" i="0" dirty="0">
                <a:solidFill>
                  <a:schemeClr val="bg1"/>
                </a:solidFill>
                <a:latin typeface="Arial"/>
                <a:cs typeface="Arial"/>
              </a:rPr>
              <a:t> 31 </a:t>
            </a:r>
          </a:p>
          <a:p>
            <a:pPr algn="l">
              <a:lnSpc>
                <a:spcPts val="1200"/>
              </a:lnSpc>
            </a:pPr>
            <a:r>
              <a:rPr lang="en-GB" sz="900" b="0" i="0" dirty="0">
                <a:solidFill>
                  <a:schemeClr val="bg1"/>
                </a:solidFill>
                <a:latin typeface="Arial"/>
                <a:cs typeface="Arial"/>
              </a:rPr>
              <a:t>8620 </a:t>
            </a:r>
            <a:r>
              <a:rPr lang="en-GB" sz="900" b="0" i="0" dirty="0" err="1">
                <a:solidFill>
                  <a:schemeClr val="bg1"/>
                </a:solidFill>
                <a:latin typeface="Arial"/>
                <a:cs typeface="Arial"/>
              </a:rPr>
              <a:t>Wetzikon</a:t>
            </a:r>
            <a:endParaRPr lang="en-GB" sz="900" b="0" i="0" dirty="0">
              <a:solidFill>
                <a:schemeClr val="bg1"/>
              </a:solidFill>
              <a:latin typeface="Arial"/>
              <a:cs typeface="Arial"/>
            </a:endParaRPr>
          </a:p>
          <a:p>
            <a:pPr algn="l">
              <a:lnSpc>
                <a:spcPts val="1200"/>
              </a:lnSpc>
            </a:pPr>
            <a:r>
              <a:rPr lang="en-GB" sz="900" b="0" i="0" dirty="0">
                <a:solidFill>
                  <a:schemeClr val="bg1"/>
                </a:solidFill>
                <a:latin typeface="Arial"/>
                <a:cs typeface="Arial"/>
              </a:rPr>
              <a:t>Switzerland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157BAA-AA0E-7944-A47F-0780BF90DA5E}"/>
              </a:ext>
            </a:extLst>
          </p:cNvPr>
          <p:cNvSpPr txBox="1"/>
          <p:nvPr userDrawn="1"/>
        </p:nvSpPr>
        <p:spPr>
          <a:xfrm>
            <a:off x="2322133" y="5537915"/>
            <a:ext cx="1114377" cy="83068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>
              <a:lnSpc>
                <a:spcPts val="1200"/>
              </a:lnSpc>
            </a:pPr>
            <a:r>
              <a:rPr lang="en-GB" sz="900" b="0" i="0" dirty="0">
                <a:solidFill>
                  <a:schemeClr val="bg1"/>
                </a:solidFill>
                <a:latin typeface="Arial"/>
                <a:cs typeface="Arial"/>
              </a:rPr>
              <a:t>Registered Office</a:t>
            </a:r>
          </a:p>
          <a:p>
            <a:pPr algn="l">
              <a:lnSpc>
                <a:spcPts val="1200"/>
              </a:lnSpc>
            </a:pPr>
            <a:r>
              <a:rPr lang="en-GB" sz="900" b="0" i="0" dirty="0" err="1">
                <a:solidFill>
                  <a:schemeClr val="bg1"/>
                </a:solidFill>
                <a:latin typeface="Arial"/>
                <a:cs typeface="Arial"/>
              </a:rPr>
              <a:t>Flugplatzareal</a:t>
            </a:r>
            <a:r>
              <a:rPr lang="en-GB" sz="900" b="0" i="0" dirty="0">
                <a:solidFill>
                  <a:schemeClr val="bg1"/>
                </a:solidFill>
                <a:latin typeface="Arial"/>
                <a:cs typeface="Arial"/>
              </a:rPr>
              <a:t> 10</a:t>
            </a:r>
          </a:p>
          <a:p>
            <a:pPr algn="l">
              <a:lnSpc>
                <a:spcPts val="1200"/>
              </a:lnSpc>
            </a:pPr>
            <a:r>
              <a:rPr lang="en-GB" sz="900" b="0" i="0" dirty="0">
                <a:solidFill>
                  <a:schemeClr val="bg1"/>
                </a:solidFill>
                <a:latin typeface="Arial"/>
                <a:cs typeface="Arial"/>
              </a:rPr>
              <a:t>8753 </a:t>
            </a:r>
            <a:r>
              <a:rPr lang="en-GB" sz="900" b="0" i="0" dirty="0" err="1">
                <a:solidFill>
                  <a:schemeClr val="bg1"/>
                </a:solidFill>
                <a:latin typeface="Arial"/>
                <a:cs typeface="Arial"/>
              </a:rPr>
              <a:t>Mollis</a:t>
            </a:r>
            <a:endParaRPr lang="en-GB" sz="900" b="0" i="0" dirty="0">
              <a:solidFill>
                <a:schemeClr val="bg1"/>
              </a:solidFill>
              <a:latin typeface="Arial"/>
              <a:cs typeface="Arial"/>
            </a:endParaRPr>
          </a:p>
          <a:p>
            <a:pPr algn="l">
              <a:lnSpc>
                <a:spcPts val="1200"/>
              </a:lnSpc>
            </a:pPr>
            <a:r>
              <a:rPr lang="en-GB" sz="900" b="0" i="0" dirty="0">
                <a:solidFill>
                  <a:schemeClr val="bg1"/>
                </a:solidFill>
                <a:latin typeface="Arial"/>
                <a:cs typeface="Arial"/>
              </a:rPr>
              <a:t>Switzerland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6D4346-D7D3-CD4E-A8C5-CAE4E7A3BFA7}"/>
              </a:ext>
            </a:extLst>
          </p:cNvPr>
          <p:cNvSpPr txBox="1"/>
          <p:nvPr userDrawn="1"/>
        </p:nvSpPr>
        <p:spPr>
          <a:xfrm>
            <a:off x="3794616" y="5537914"/>
            <a:ext cx="2232695" cy="83068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indent="0" algn="l">
              <a:lnSpc>
                <a:spcPts val="1200"/>
              </a:lnSpc>
              <a:tabLst>
                <a:tab pos="217488" algn="l"/>
              </a:tabLst>
            </a:pPr>
            <a:r>
              <a:rPr lang="en-GB" sz="900" b="0" i="0" spc="0" dirty="0">
                <a:solidFill>
                  <a:schemeClr val="bg1"/>
                </a:solidFill>
                <a:latin typeface="Arial"/>
                <a:cs typeface="Arial"/>
              </a:rPr>
              <a:t>E	</a:t>
            </a:r>
            <a:r>
              <a:rPr lang="en-GB" sz="900" b="0" i="0" spc="0" dirty="0" err="1">
                <a:solidFill>
                  <a:schemeClr val="bg1"/>
                </a:solidFill>
                <a:latin typeface="Arial"/>
                <a:cs typeface="Arial"/>
              </a:rPr>
              <a:t>contact@koptergroup.com</a:t>
            </a:r>
            <a:endParaRPr lang="en-GB" sz="900" b="0" i="0" spc="0" dirty="0">
              <a:solidFill>
                <a:schemeClr val="bg1"/>
              </a:solidFill>
              <a:latin typeface="Arial"/>
              <a:cs typeface="Arial"/>
            </a:endParaRPr>
          </a:p>
          <a:p>
            <a:pPr marL="0" indent="0" algn="l">
              <a:lnSpc>
                <a:spcPts val="1200"/>
              </a:lnSpc>
              <a:tabLst>
                <a:tab pos="217488" algn="l"/>
              </a:tabLst>
            </a:pPr>
            <a:r>
              <a:rPr lang="en-GB" sz="900" b="0" i="0" spc="0" dirty="0">
                <a:solidFill>
                  <a:schemeClr val="bg1"/>
                </a:solidFill>
                <a:latin typeface="Arial"/>
                <a:cs typeface="Arial"/>
              </a:rPr>
              <a:t>T	+41 44 552 33 33</a:t>
            </a:r>
          </a:p>
          <a:p>
            <a:pPr marL="0" indent="0" algn="l">
              <a:lnSpc>
                <a:spcPts val="1200"/>
              </a:lnSpc>
              <a:tabLst>
                <a:tab pos="217488" algn="l"/>
              </a:tabLst>
            </a:pPr>
            <a:r>
              <a:rPr lang="en-GB" sz="900" b="0" i="0" spc="0" dirty="0" err="1">
                <a:solidFill>
                  <a:schemeClr val="bg1"/>
                </a:solidFill>
                <a:latin typeface="Arial"/>
                <a:cs typeface="Arial"/>
              </a:rPr>
              <a:t>koptergroup.com</a:t>
            </a:r>
            <a:endParaRPr lang="en-GB" sz="900" b="0" i="0" spc="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6AB559-D79E-7242-9BB5-74E425FD19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400" y="540000"/>
            <a:ext cx="18796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777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3999" y="365126"/>
            <a:ext cx="8136000" cy="13255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00" y="1825625"/>
            <a:ext cx="8136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0000" y="6516930"/>
            <a:ext cx="900000" cy="1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>
              <a:defRPr sz="900" b="0" i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fld id="{78D063DA-292E-4DEE-BD1E-D9683BAE2124}" type="datetime5">
              <a:rPr lang="en-US" smtClean="0"/>
              <a:t>18-Apr-18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4000" y="432000"/>
            <a:ext cx="4016913" cy="1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900" b="0" i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00000" y="6505031"/>
            <a:ext cx="540000" cy="1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900" b="0" i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fld id="{011C9D03-AE4A-2848-9956-B167AE17B09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06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76" r:id="rId3"/>
    <p:sldLayoutId id="2147483662" r:id="rId4"/>
    <p:sldLayoutId id="2147483673" r:id="rId5"/>
    <p:sldLayoutId id="2147483672" r:id="rId6"/>
    <p:sldLayoutId id="2147483674" r:id="rId7"/>
    <p:sldLayoutId id="2147483675" r:id="rId8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0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0.png"/><Relationship Id="rId4" Type="http://schemas.openxmlformats.org/officeDocument/2006/relationships/image" Target="../media/image15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3AE97-E4FA-4F48-9161-B28B4A0565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System Identification within Flight Test and Flight Physics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8E2E61-0784-D14A-AC79-3CC8490E12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18.04.2018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972000" y="4511040"/>
            <a:ext cx="3150420" cy="12268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/>
            <a:r>
              <a:rPr lang="en-GB" b="0" i="1" dirty="0">
                <a:latin typeface="Suisse Int'l" panose="020B0504000000000000" pitchFamily="34" charset="77"/>
              </a:rPr>
              <a:t>A project proposal</a:t>
            </a:r>
          </a:p>
          <a:p>
            <a:pPr algn="l"/>
            <a:endParaRPr lang="en-GB" dirty="0">
              <a:latin typeface="Suisse Int'l" panose="020B0504000000000000" pitchFamily="34" charset="77"/>
            </a:endParaRPr>
          </a:p>
          <a:p>
            <a:pPr algn="l"/>
            <a:endParaRPr lang="en-GB" b="0" i="0" dirty="0">
              <a:latin typeface="Suisse Int'l" panose="020B0504000000000000" pitchFamily="34" charset="77"/>
            </a:endParaRPr>
          </a:p>
          <a:p>
            <a:pPr algn="l"/>
            <a:endParaRPr lang="en-GB" b="0" i="0" dirty="0">
              <a:latin typeface="Suisse Int'l" panose="020B0504000000000000" pitchFamily="34" charset="77"/>
            </a:endParaRPr>
          </a:p>
          <a:p>
            <a:pPr algn="l"/>
            <a:endParaRPr lang="en-GB" dirty="0">
              <a:latin typeface="Suisse Int'l" panose="020B0504000000000000" pitchFamily="34" charset="77"/>
            </a:endParaRPr>
          </a:p>
          <a:p>
            <a:pPr algn="l"/>
            <a:r>
              <a:rPr lang="en-GB" b="0" i="0" dirty="0">
                <a:latin typeface="Suisse Int'l" panose="020B0504000000000000" pitchFamily="34" charset="77"/>
              </a:rPr>
              <a:t>Alejandro Valverde</a:t>
            </a:r>
          </a:p>
          <a:p>
            <a:pPr algn="l"/>
            <a:endParaRPr lang="en-GB" dirty="0">
              <a:latin typeface="Suisse Int'l" panose="020B050400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0104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How does it work?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18-Apr-18</a:t>
            </a:fld>
            <a:endParaRPr lang="en-GB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4497EA6-953C-4081-9A0D-3CDDCDFA1052}"/>
              </a:ext>
            </a:extLst>
          </p:cNvPr>
          <p:cNvSpPr txBox="1"/>
          <p:nvPr/>
        </p:nvSpPr>
        <p:spPr>
          <a:xfrm>
            <a:off x="806277" y="1122151"/>
            <a:ext cx="7247216" cy="4877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2200" i="0" dirty="0">
                <a:latin typeface="Suisse Int'l" panose="020B0504000000000000" pitchFamily="34" charset="77"/>
              </a:rPr>
              <a:t>Pitching moment model: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E6D05293-F5EA-4AD4-B1E1-AC76762B8937}"/>
              </a:ext>
            </a:extLst>
          </p:cNvPr>
          <p:cNvSpPr txBox="1"/>
          <p:nvPr/>
        </p:nvSpPr>
        <p:spPr>
          <a:xfrm>
            <a:off x="199487" y="3731881"/>
            <a:ext cx="8083433" cy="5439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defRPr sz="2400" i="0">
                <a:latin typeface="Suisse Int'l" panose="020B0504000000000000" pitchFamily="34" charset="77"/>
              </a:defRPr>
            </a:lvl1pPr>
          </a:lstStyle>
          <a:p>
            <a:r>
              <a:rPr lang="en-GB" dirty="0"/>
              <a:t>SID Model: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24A2253-4CE3-4CF4-A99E-A19922032B81}"/>
                  </a:ext>
                </a:extLst>
              </p:cNvPr>
              <p:cNvSpPr txBox="1"/>
              <p:nvPr/>
            </p:nvSpPr>
            <p:spPr>
              <a:xfrm>
                <a:off x="5969007" y="1316486"/>
                <a:ext cx="3283859" cy="6334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sz="1600" b="0" i="0" dirty="0">
                    <a:latin typeface="Suisse Int'l" panose="020B0504000000000000" pitchFamily="34" charset="77"/>
                  </a:rPr>
                  <a:t> Model output</a:t>
                </a:r>
              </a:p>
              <a:p>
                <a14:m>
                  <m:oMath xmlns:m="http://schemas.openxmlformats.org/officeDocument/2006/math"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sz="1600" dirty="0">
                    <a:latin typeface="Suisse Int'l" panose="020B0504000000000000" pitchFamily="34" charset="77"/>
                  </a:rPr>
                  <a:t> Regresors</a:t>
                </a:r>
              </a:p>
              <a:p>
                <a14:m>
                  <m:oMath xmlns:m="http://schemas.openxmlformats.org/officeDocument/2006/math"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sz="1600" dirty="0">
                    <a:latin typeface="Suisse Int'l" panose="020B0504000000000000" pitchFamily="34" charset="77"/>
                  </a:rPr>
                  <a:t> Values of variables measured </a:t>
                </a:r>
              </a:p>
              <a:p>
                <a14:m>
                  <m:oMath xmlns:m="http://schemas.openxmlformats.org/officeDocument/2006/math"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sz="1600" dirty="0">
                    <a:latin typeface="Suisse Int'l" panose="020B0504000000000000" pitchFamily="34" charset="77"/>
                  </a:rPr>
                  <a:t> Observations</a:t>
                </a:r>
              </a:p>
              <a:p>
                <a14:m>
                  <m:oMath xmlns:m="http://schemas.openxmlformats.org/officeDocument/2006/math"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s-ES" sz="160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sz="1600" dirty="0">
                    <a:latin typeface="Suisse Int'l" panose="020B0504000000000000" pitchFamily="34" charset="77"/>
                  </a:rPr>
                  <a:t> Noise of the measurement</a:t>
                </a:r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24A2253-4CE3-4CF4-A99E-A19922032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007" y="1316486"/>
                <a:ext cx="3283859" cy="633412"/>
              </a:xfrm>
              <a:prstGeom prst="rect">
                <a:avLst/>
              </a:prstGeom>
              <a:blipFill>
                <a:blip r:embed="rId3"/>
                <a:stretch>
                  <a:fillRect l="-2226" t="-10577" b="-1115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30BD37FD-733D-430B-9A5B-BE6119C8D147}"/>
              </a:ext>
            </a:extLst>
          </p:cNvPr>
          <p:cNvGrpSpPr/>
          <p:nvPr/>
        </p:nvGrpSpPr>
        <p:grpSpPr>
          <a:xfrm>
            <a:off x="121797" y="4336602"/>
            <a:ext cx="1911462" cy="872638"/>
            <a:chOff x="859888" y="4030383"/>
            <a:chExt cx="1911462" cy="8726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363323AF-20BC-433B-AA18-7789C2EE034E}"/>
                    </a:ext>
                  </a:extLst>
                </p:cNvPr>
                <p:cNvSpPr txBox="1"/>
                <p:nvPr/>
              </p:nvSpPr>
              <p:spPr>
                <a:xfrm>
                  <a:off x="859888" y="4030383"/>
                  <a:ext cx="1911462" cy="8726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s-ES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  <m:oMath xmlns:m="http://schemas.openxmlformats.org/officeDocument/2006/math">
                        <m:r>
                          <a:rPr lang="es-ES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E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s-ES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s-ES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𝝂</m:t>
                        </m:r>
                      </m:oMath>
                    </m:oMathPara>
                  </a14:m>
                  <a:endParaRPr lang="en-GB" b="1" dirty="0"/>
                </a:p>
              </p:txBody>
            </p:sp>
          </mc:Choice>
          <mc:Fallback xmlns="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363323AF-20BC-433B-AA18-7789C2EE03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888" y="4030383"/>
                  <a:ext cx="1911462" cy="87263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Geschweifte Klammer links/rechts 12">
              <a:extLst>
                <a:ext uri="{FF2B5EF4-FFF2-40B4-BE49-F238E27FC236}">
                  <a16:creationId xmlns:a16="http://schemas.microsoft.com/office/drawing/2014/main" id="{61D1D89A-E03B-4ABB-A5C7-8560CDA77F88}"/>
                </a:ext>
              </a:extLst>
            </p:cNvPr>
            <p:cNvSpPr/>
            <p:nvPr/>
          </p:nvSpPr>
          <p:spPr>
            <a:xfrm>
              <a:off x="859888" y="4123296"/>
              <a:ext cx="1865798" cy="610439"/>
            </a:xfrm>
            <a:prstGeom prst="bracePair">
              <a:avLst/>
            </a:prstGeom>
            <a:ln w="19050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7" name="Textfeld 36">
            <a:extLst>
              <a:ext uri="{FF2B5EF4-FFF2-40B4-BE49-F238E27FC236}">
                <a16:creationId xmlns:a16="http://schemas.microsoft.com/office/drawing/2014/main" id="{12A9636A-AAEA-4D48-BE4D-55FADFD345BB}"/>
              </a:ext>
            </a:extLst>
          </p:cNvPr>
          <p:cNvSpPr txBox="1"/>
          <p:nvPr/>
        </p:nvSpPr>
        <p:spPr>
          <a:xfrm>
            <a:off x="2033515" y="3004610"/>
            <a:ext cx="6438088" cy="5439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b="0" i="0" dirty="0">
                <a:latin typeface="Suisse Int'l" panose="020B0504000000000000" pitchFamily="34" charset="77"/>
              </a:rPr>
              <a:t>Vector of regressors (parameters to be identified)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5893C7F2-044E-4705-A658-2E54AF7D48FA}"/>
                  </a:ext>
                </a:extLst>
              </p:cNvPr>
              <p:cNvSpPr txBox="1"/>
              <p:nvPr/>
            </p:nvSpPr>
            <p:spPr>
              <a:xfrm>
                <a:off x="402688" y="1496740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GB" sz="2400" b="0" i="0" dirty="0">
                  <a:latin typeface="Suisse Int'l" panose="020B0504000000000000" pitchFamily="34" charset="77"/>
                </a:endParaRPr>
              </a:p>
            </p:txBody>
          </p:sp>
        </mc:Choice>
        <mc:Fallback xmlns=""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5893C7F2-044E-4705-A658-2E54AF7D4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88" y="1496740"/>
                <a:ext cx="914400" cy="914400"/>
              </a:xfrm>
              <a:prstGeom prst="rect">
                <a:avLst/>
              </a:prstGeom>
              <a:blipFill>
                <a:blip r:embed="rId5"/>
                <a:stretch>
                  <a:fillRect l="-11333" r="-47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Brace 16">
            <a:extLst>
              <a:ext uri="{FF2B5EF4-FFF2-40B4-BE49-F238E27FC236}">
                <a16:creationId xmlns:a16="http://schemas.microsoft.com/office/drawing/2014/main" id="{16A01E90-FD52-449F-8122-8A46F0ED4CDA}"/>
              </a:ext>
            </a:extLst>
          </p:cNvPr>
          <p:cNvSpPr/>
          <p:nvPr/>
        </p:nvSpPr>
        <p:spPr>
          <a:xfrm rot="5400000">
            <a:off x="1341591" y="1706325"/>
            <a:ext cx="153214" cy="515583"/>
          </a:xfrm>
          <a:prstGeom prst="rightBrace">
            <a:avLst/>
          </a:prstGeom>
          <a:ln w="12700" cap="flat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ight Brace 27">
            <a:extLst>
              <a:ext uri="{FF2B5EF4-FFF2-40B4-BE49-F238E27FC236}">
                <a16:creationId xmlns:a16="http://schemas.microsoft.com/office/drawing/2014/main" id="{3690688A-23D8-4529-B906-09F0FAAF4EA3}"/>
              </a:ext>
            </a:extLst>
          </p:cNvPr>
          <p:cNvSpPr/>
          <p:nvPr/>
        </p:nvSpPr>
        <p:spPr>
          <a:xfrm rot="5400000">
            <a:off x="2255395" y="1721132"/>
            <a:ext cx="132418" cy="509693"/>
          </a:xfrm>
          <a:prstGeom prst="rightBrace">
            <a:avLst/>
          </a:prstGeom>
          <a:ln w="12700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ight Brace 28">
            <a:extLst>
              <a:ext uri="{FF2B5EF4-FFF2-40B4-BE49-F238E27FC236}">
                <a16:creationId xmlns:a16="http://schemas.microsoft.com/office/drawing/2014/main" id="{932BA7D9-783F-42B6-97E9-1886F3013EB6}"/>
              </a:ext>
            </a:extLst>
          </p:cNvPr>
          <p:cNvSpPr/>
          <p:nvPr/>
        </p:nvSpPr>
        <p:spPr>
          <a:xfrm rot="5400000">
            <a:off x="3295178" y="1725271"/>
            <a:ext cx="137542" cy="548135"/>
          </a:xfrm>
          <a:prstGeom prst="rightBrace">
            <a:avLst/>
          </a:prstGeom>
          <a:ln w="12700" cap="flat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ight Brace 29">
            <a:extLst>
              <a:ext uri="{FF2B5EF4-FFF2-40B4-BE49-F238E27FC236}">
                <a16:creationId xmlns:a16="http://schemas.microsoft.com/office/drawing/2014/main" id="{520E7D61-DFCB-4C16-903A-4880DED85268}"/>
              </a:ext>
            </a:extLst>
          </p:cNvPr>
          <p:cNvSpPr/>
          <p:nvPr/>
        </p:nvSpPr>
        <p:spPr>
          <a:xfrm rot="5400000">
            <a:off x="4383294" y="1740097"/>
            <a:ext cx="132410" cy="513363"/>
          </a:xfrm>
          <a:prstGeom prst="rightBrace">
            <a:avLst/>
          </a:prstGeom>
          <a:ln w="12700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9A44796B-4F59-40E8-A694-480C4BF4C908}"/>
                  </a:ext>
                </a:extLst>
              </p:cNvPr>
              <p:cNvSpPr txBox="1"/>
              <p:nvPr/>
            </p:nvSpPr>
            <p:spPr>
              <a:xfrm>
                <a:off x="1155930" y="2263479"/>
                <a:ext cx="3536951" cy="7493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>
                <a:defPPr>
                  <a:defRPr lang="en-US"/>
                </a:defPPr>
                <a:lvl1pPr>
                  <a:defRPr sz="2400"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s-ES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  <m:r>
                                    <a:rPr lang="es-ES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s-ES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9A44796B-4F59-40E8-A694-480C4BF4C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930" y="2263479"/>
                <a:ext cx="3536951" cy="7493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Freihandform: Form 27">
            <a:extLst>
              <a:ext uri="{FF2B5EF4-FFF2-40B4-BE49-F238E27FC236}">
                <a16:creationId xmlns:a16="http://schemas.microsoft.com/office/drawing/2014/main" id="{15301346-49EB-4B8D-9B47-D1E18CFFE0ED}"/>
              </a:ext>
            </a:extLst>
          </p:cNvPr>
          <p:cNvSpPr/>
          <p:nvPr/>
        </p:nvSpPr>
        <p:spPr>
          <a:xfrm>
            <a:off x="3359237" y="2070665"/>
            <a:ext cx="220107" cy="476250"/>
          </a:xfrm>
          <a:custGeom>
            <a:avLst/>
            <a:gdLst>
              <a:gd name="connsiteX0" fmla="*/ 707232 w 707232"/>
              <a:gd name="connsiteY0" fmla="*/ 0 h 395288"/>
              <a:gd name="connsiteX1" fmla="*/ 685800 w 707232"/>
              <a:gd name="connsiteY1" fmla="*/ 57150 h 395288"/>
              <a:gd name="connsiteX2" fmla="*/ 654844 w 707232"/>
              <a:gd name="connsiteY2" fmla="*/ 97632 h 395288"/>
              <a:gd name="connsiteX3" fmla="*/ 321469 w 707232"/>
              <a:gd name="connsiteY3" fmla="*/ 164307 h 395288"/>
              <a:gd name="connsiteX4" fmla="*/ 102394 w 707232"/>
              <a:gd name="connsiteY4" fmla="*/ 261938 h 395288"/>
              <a:gd name="connsiteX5" fmla="*/ 0 w 707232"/>
              <a:gd name="connsiteY5" fmla="*/ 395288 h 395288"/>
              <a:gd name="connsiteX0" fmla="*/ 707232 w 707232"/>
              <a:gd name="connsiteY0" fmla="*/ 0 h 395288"/>
              <a:gd name="connsiteX1" fmla="*/ 685800 w 707232"/>
              <a:gd name="connsiteY1" fmla="*/ 57150 h 395288"/>
              <a:gd name="connsiteX2" fmla="*/ 611981 w 707232"/>
              <a:gd name="connsiteY2" fmla="*/ 100014 h 395288"/>
              <a:gd name="connsiteX3" fmla="*/ 321469 w 707232"/>
              <a:gd name="connsiteY3" fmla="*/ 164307 h 395288"/>
              <a:gd name="connsiteX4" fmla="*/ 102394 w 707232"/>
              <a:gd name="connsiteY4" fmla="*/ 261938 h 395288"/>
              <a:gd name="connsiteX5" fmla="*/ 0 w 707232"/>
              <a:gd name="connsiteY5" fmla="*/ 395288 h 395288"/>
              <a:gd name="connsiteX0" fmla="*/ 629387 w 846080"/>
              <a:gd name="connsiteY0" fmla="*/ 0 h 476250"/>
              <a:gd name="connsiteX1" fmla="*/ 607955 w 846080"/>
              <a:gd name="connsiteY1" fmla="*/ 57150 h 476250"/>
              <a:gd name="connsiteX2" fmla="*/ 534136 w 846080"/>
              <a:gd name="connsiteY2" fmla="*/ 100014 h 476250"/>
              <a:gd name="connsiteX3" fmla="*/ 243624 w 846080"/>
              <a:gd name="connsiteY3" fmla="*/ 164307 h 476250"/>
              <a:gd name="connsiteX4" fmla="*/ 24549 w 846080"/>
              <a:gd name="connsiteY4" fmla="*/ 261938 h 476250"/>
              <a:gd name="connsiteX5" fmla="*/ 846080 w 846080"/>
              <a:gd name="connsiteY5" fmla="*/ 476250 h 476250"/>
              <a:gd name="connsiteX0" fmla="*/ 389876 w 611376"/>
              <a:gd name="connsiteY0" fmla="*/ 0 h 476250"/>
              <a:gd name="connsiteX1" fmla="*/ 368444 w 611376"/>
              <a:gd name="connsiteY1" fmla="*/ 57150 h 476250"/>
              <a:gd name="connsiteX2" fmla="*/ 294625 w 611376"/>
              <a:gd name="connsiteY2" fmla="*/ 100014 h 476250"/>
              <a:gd name="connsiteX3" fmla="*/ 4113 w 611376"/>
              <a:gd name="connsiteY3" fmla="*/ 164307 h 476250"/>
              <a:gd name="connsiteX4" fmla="*/ 537513 w 611376"/>
              <a:gd name="connsiteY4" fmla="*/ 319088 h 476250"/>
              <a:gd name="connsiteX5" fmla="*/ 606569 w 611376"/>
              <a:gd name="connsiteY5" fmla="*/ 476250 h 476250"/>
              <a:gd name="connsiteX0" fmla="*/ 387475 w 608975"/>
              <a:gd name="connsiteY0" fmla="*/ 0 h 476250"/>
              <a:gd name="connsiteX1" fmla="*/ 366043 w 608975"/>
              <a:gd name="connsiteY1" fmla="*/ 57150 h 476250"/>
              <a:gd name="connsiteX2" fmla="*/ 1712 w 608975"/>
              <a:gd name="connsiteY2" fmla="*/ 164307 h 476250"/>
              <a:gd name="connsiteX3" fmla="*/ 535112 w 608975"/>
              <a:gd name="connsiteY3" fmla="*/ 319088 h 476250"/>
              <a:gd name="connsiteX4" fmla="*/ 604168 w 608975"/>
              <a:gd name="connsiteY4" fmla="*/ 476250 h 476250"/>
              <a:gd name="connsiteX0" fmla="*/ 29396 w 250896"/>
              <a:gd name="connsiteY0" fmla="*/ 0 h 476250"/>
              <a:gd name="connsiteX1" fmla="*/ 7964 w 250896"/>
              <a:gd name="connsiteY1" fmla="*/ 57150 h 476250"/>
              <a:gd name="connsiteX2" fmla="*/ 177033 w 250896"/>
              <a:gd name="connsiteY2" fmla="*/ 319088 h 476250"/>
              <a:gd name="connsiteX3" fmla="*/ 246089 w 250896"/>
              <a:gd name="connsiteY3" fmla="*/ 476250 h 476250"/>
              <a:gd name="connsiteX0" fmla="*/ 823 w 217518"/>
              <a:gd name="connsiteY0" fmla="*/ 0 h 476250"/>
              <a:gd name="connsiteX1" fmla="*/ 50828 w 217518"/>
              <a:gd name="connsiteY1" fmla="*/ 85725 h 476250"/>
              <a:gd name="connsiteX2" fmla="*/ 148460 w 217518"/>
              <a:gd name="connsiteY2" fmla="*/ 319088 h 476250"/>
              <a:gd name="connsiteX3" fmla="*/ 217516 w 217518"/>
              <a:gd name="connsiteY3" fmla="*/ 476250 h 476250"/>
              <a:gd name="connsiteX0" fmla="*/ 1055 w 220107"/>
              <a:gd name="connsiteY0" fmla="*/ 0 h 476250"/>
              <a:gd name="connsiteX1" fmla="*/ 51060 w 220107"/>
              <a:gd name="connsiteY1" fmla="*/ 85725 h 476250"/>
              <a:gd name="connsiteX2" fmla="*/ 201080 w 220107"/>
              <a:gd name="connsiteY2" fmla="*/ 309563 h 476250"/>
              <a:gd name="connsiteX3" fmla="*/ 217748 w 220107"/>
              <a:gd name="connsiteY3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107" h="476250">
                <a:moveTo>
                  <a:pt x="1055" y="0"/>
                </a:moveTo>
                <a:cubicBezTo>
                  <a:pt x="-5296" y="20439"/>
                  <a:pt x="17723" y="34131"/>
                  <a:pt x="51060" y="85725"/>
                </a:cubicBezTo>
                <a:cubicBezTo>
                  <a:pt x="84397" y="137319"/>
                  <a:pt x="173299" y="244475"/>
                  <a:pt x="201080" y="309563"/>
                </a:cubicBezTo>
                <a:cubicBezTo>
                  <a:pt x="228861" y="374651"/>
                  <a:pt x="218145" y="458788"/>
                  <a:pt x="217748" y="476250"/>
                </a:cubicBezTo>
              </a:path>
            </a:pathLst>
          </a:custGeom>
          <a:noFill/>
          <a:ln w="127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2243DD17-3FD2-41F7-BE54-ABDDCE030580}"/>
              </a:ext>
            </a:extLst>
          </p:cNvPr>
          <p:cNvSpPr/>
          <p:nvPr/>
        </p:nvSpPr>
        <p:spPr>
          <a:xfrm>
            <a:off x="4070215" y="2069871"/>
            <a:ext cx="373857" cy="407195"/>
          </a:xfrm>
          <a:custGeom>
            <a:avLst/>
            <a:gdLst>
              <a:gd name="connsiteX0" fmla="*/ 707232 w 707232"/>
              <a:gd name="connsiteY0" fmla="*/ 0 h 395288"/>
              <a:gd name="connsiteX1" fmla="*/ 685800 w 707232"/>
              <a:gd name="connsiteY1" fmla="*/ 57150 h 395288"/>
              <a:gd name="connsiteX2" fmla="*/ 654844 w 707232"/>
              <a:gd name="connsiteY2" fmla="*/ 97632 h 395288"/>
              <a:gd name="connsiteX3" fmla="*/ 321469 w 707232"/>
              <a:gd name="connsiteY3" fmla="*/ 164307 h 395288"/>
              <a:gd name="connsiteX4" fmla="*/ 102394 w 707232"/>
              <a:gd name="connsiteY4" fmla="*/ 261938 h 395288"/>
              <a:gd name="connsiteX5" fmla="*/ 0 w 707232"/>
              <a:gd name="connsiteY5" fmla="*/ 395288 h 395288"/>
              <a:gd name="connsiteX0" fmla="*/ 707232 w 707232"/>
              <a:gd name="connsiteY0" fmla="*/ 0 h 395288"/>
              <a:gd name="connsiteX1" fmla="*/ 685800 w 707232"/>
              <a:gd name="connsiteY1" fmla="*/ 57150 h 395288"/>
              <a:gd name="connsiteX2" fmla="*/ 611981 w 707232"/>
              <a:gd name="connsiteY2" fmla="*/ 100014 h 395288"/>
              <a:gd name="connsiteX3" fmla="*/ 321469 w 707232"/>
              <a:gd name="connsiteY3" fmla="*/ 164307 h 395288"/>
              <a:gd name="connsiteX4" fmla="*/ 102394 w 707232"/>
              <a:gd name="connsiteY4" fmla="*/ 261938 h 395288"/>
              <a:gd name="connsiteX5" fmla="*/ 0 w 707232"/>
              <a:gd name="connsiteY5" fmla="*/ 395288 h 395288"/>
              <a:gd name="connsiteX0" fmla="*/ 707232 w 1010213"/>
              <a:gd name="connsiteY0" fmla="*/ 0 h 395288"/>
              <a:gd name="connsiteX1" fmla="*/ 1009650 w 1010213"/>
              <a:gd name="connsiteY1" fmla="*/ 166688 h 395288"/>
              <a:gd name="connsiteX2" fmla="*/ 611981 w 1010213"/>
              <a:gd name="connsiteY2" fmla="*/ 100014 h 395288"/>
              <a:gd name="connsiteX3" fmla="*/ 321469 w 1010213"/>
              <a:gd name="connsiteY3" fmla="*/ 164307 h 395288"/>
              <a:gd name="connsiteX4" fmla="*/ 102394 w 1010213"/>
              <a:gd name="connsiteY4" fmla="*/ 261938 h 395288"/>
              <a:gd name="connsiteX5" fmla="*/ 0 w 1010213"/>
              <a:gd name="connsiteY5" fmla="*/ 395288 h 395288"/>
              <a:gd name="connsiteX0" fmla="*/ 1145382 w 1145382"/>
              <a:gd name="connsiteY0" fmla="*/ 0 h 361950"/>
              <a:gd name="connsiteX1" fmla="*/ 1009650 w 1145382"/>
              <a:gd name="connsiteY1" fmla="*/ 133350 h 361950"/>
              <a:gd name="connsiteX2" fmla="*/ 611981 w 1145382"/>
              <a:gd name="connsiteY2" fmla="*/ 66676 h 361950"/>
              <a:gd name="connsiteX3" fmla="*/ 321469 w 1145382"/>
              <a:gd name="connsiteY3" fmla="*/ 130969 h 361950"/>
              <a:gd name="connsiteX4" fmla="*/ 102394 w 1145382"/>
              <a:gd name="connsiteY4" fmla="*/ 228600 h 361950"/>
              <a:gd name="connsiteX5" fmla="*/ 0 w 1145382"/>
              <a:gd name="connsiteY5" fmla="*/ 361950 h 361950"/>
              <a:gd name="connsiteX0" fmla="*/ 1171576 w 1171576"/>
              <a:gd name="connsiteY0" fmla="*/ 0 h 376238"/>
              <a:gd name="connsiteX1" fmla="*/ 1009650 w 1171576"/>
              <a:gd name="connsiteY1" fmla="*/ 147638 h 376238"/>
              <a:gd name="connsiteX2" fmla="*/ 611981 w 1171576"/>
              <a:gd name="connsiteY2" fmla="*/ 80964 h 376238"/>
              <a:gd name="connsiteX3" fmla="*/ 321469 w 1171576"/>
              <a:gd name="connsiteY3" fmla="*/ 145257 h 376238"/>
              <a:gd name="connsiteX4" fmla="*/ 102394 w 1171576"/>
              <a:gd name="connsiteY4" fmla="*/ 242888 h 376238"/>
              <a:gd name="connsiteX5" fmla="*/ 0 w 1171576"/>
              <a:gd name="connsiteY5" fmla="*/ 376238 h 376238"/>
              <a:gd name="connsiteX0" fmla="*/ 1171576 w 1171576"/>
              <a:gd name="connsiteY0" fmla="*/ 0 h 376238"/>
              <a:gd name="connsiteX1" fmla="*/ 1066800 w 1171576"/>
              <a:gd name="connsiteY1" fmla="*/ 150020 h 376238"/>
              <a:gd name="connsiteX2" fmla="*/ 611981 w 1171576"/>
              <a:gd name="connsiteY2" fmla="*/ 80964 h 376238"/>
              <a:gd name="connsiteX3" fmla="*/ 321469 w 1171576"/>
              <a:gd name="connsiteY3" fmla="*/ 145257 h 376238"/>
              <a:gd name="connsiteX4" fmla="*/ 102394 w 1171576"/>
              <a:gd name="connsiteY4" fmla="*/ 242888 h 376238"/>
              <a:gd name="connsiteX5" fmla="*/ 0 w 1171576"/>
              <a:gd name="connsiteY5" fmla="*/ 376238 h 376238"/>
              <a:gd name="connsiteX0" fmla="*/ 1159670 w 1159670"/>
              <a:gd name="connsiteY0" fmla="*/ 0 h 373857"/>
              <a:gd name="connsiteX1" fmla="*/ 1066800 w 1159670"/>
              <a:gd name="connsiteY1" fmla="*/ 147639 h 373857"/>
              <a:gd name="connsiteX2" fmla="*/ 611981 w 1159670"/>
              <a:gd name="connsiteY2" fmla="*/ 78583 h 373857"/>
              <a:gd name="connsiteX3" fmla="*/ 321469 w 1159670"/>
              <a:gd name="connsiteY3" fmla="*/ 142876 h 373857"/>
              <a:gd name="connsiteX4" fmla="*/ 102394 w 1159670"/>
              <a:gd name="connsiteY4" fmla="*/ 240507 h 373857"/>
              <a:gd name="connsiteX5" fmla="*/ 0 w 1159670"/>
              <a:gd name="connsiteY5" fmla="*/ 373857 h 373857"/>
              <a:gd name="connsiteX0" fmla="*/ 1159670 w 1159670"/>
              <a:gd name="connsiteY0" fmla="*/ 0 h 373857"/>
              <a:gd name="connsiteX1" fmla="*/ 1066800 w 1159670"/>
              <a:gd name="connsiteY1" fmla="*/ 147639 h 373857"/>
              <a:gd name="connsiteX2" fmla="*/ 883444 w 1159670"/>
              <a:gd name="connsiteY2" fmla="*/ 102396 h 373857"/>
              <a:gd name="connsiteX3" fmla="*/ 321469 w 1159670"/>
              <a:gd name="connsiteY3" fmla="*/ 142876 h 373857"/>
              <a:gd name="connsiteX4" fmla="*/ 102394 w 1159670"/>
              <a:gd name="connsiteY4" fmla="*/ 240507 h 373857"/>
              <a:gd name="connsiteX5" fmla="*/ 0 w 1159670"/>
              <a:gd name="connsiteY5" fmla="*/ 373857 h 373857"/>
              <a:gd name="connsiteX0" fmla="*/ 1159670 w 1159670"/>
              <a:gd name="connsiteY0" fmla="*/ 0 h 373857"/>
              <a:gd name="connsiteX1" fmla="*/ 1066800 w 1159670"/>
              <a:gd name="connsiteY1" fmla="*/ 147639 h 373857"/>
              <a:gd name="connsiteX2" fmla="*/ 883444 w 1159670"/>
              <a:gd name="connsiteY2" fmla="*/ 102396 h 373857"/>
              <a:gd name="connsiteX3" fmla="*/ 611981 w 1159670"/>
              <a:gd name="connsiteY3" fmla="*/ 190501 h 373857"/>
              <a:gd name="connsiteX4" fmla="*/ 102394 w 1159670"/>
              <a:gd name="connsiteY4" fmla="*/ 240507 h 373857"/>
              <a:gd name="connsiteX5" fmla="*/ 0 w 1159670"/>
              <a:gd name="connsiteY5" fmla="*/ 373857 h 373857"/>
              <a:gd name="connsiteX0" fmla="*/ 1159670 w 1159670"/>
              <a:gd name="connsiteY0" fmla="*/ 0 h 373857"/>
              <a:gd name="connsiteX1" fmla="*/ 1066800 w 1159670"/>
              <a:gd name="connsiteY1" fmla="*/ 147639 h 373857"/>
              <a:gd name="connsiteX2" fmla="*/ 883444 w 1159670"/>
              <a:gd name="connsiteY2" fmla="*/ 102396 h 373857"/>
              <a:gd name="connsiteX3" fmla="*/ 611981 w 1159670"/>
              <a:gd name="connsiteY3" fmla="*/ 190501 h 373857"/>
              <a:gd name="connsiteX4" fmla="*/ 469107 w 1159670"/>
              <a:gd name="connsiteY4" fmla="*/ 250032 h 373857"/>
              <a:gd name="connsiteX5" fmla="*/ 0 w 1159670"/>
              <a:gd name="connsiteY5" fmla="*/ 373857 h 373857"/>
              <a:gd name="connsiteX0" fmla="*/ 691614 w 691614"/>
              <a:gd name="connsiteY0" fmla="*/ 0 h 369095"/>
              <a:gd name="connsiteX1" fmla="*/ 598744 w 691614"/>
              <a:gd name="connsiteY1" fmla="*/ 147639 h 369095"/>
              <a:gd name="connsiteX2" fmla="*/ 415388 w 691614"/>
              <a:gd name="connsiteY2" fmla="*/ 102396 h 369095"/>
              <a:gd name="connsiteX3" fmla="*/ 143925 w 691614"/>
              <a:gd name="connsiteY3" fmla="*/ 190501 h 369095"/>
              <a:gd name="connsiteX4" fmla="*/ 1051 w 691614"/>
              <a:gd name="connsiteY4" fmla="*/ 250032 h 369095"/>
              <a:gd name="connsiteX5" fmla="*/ 212982 w 691614"/>
              <a:gd name="connsiteY5" fmla="*/ 369095 h 369095"/>
              <a:gd name="connsiteX0" fmla="*/ 547820 w 547820"/>
              <a:gd name="connsiteY0" fmla="*/ 0 h 369095"/>
              <a:gd name="connsiteX1" fmla="*/ 454950 w 547820"/>
              <a:gd name="connsiteY1" fmla="*/ 147639 h 369095"/>
              <a:gd name="connsiteX2" fmla="*/ 271594 w 547820"/>
              <a:gd name="connsiteY2" fmla="*/ 102396 h 369095"/>
              <a:gd name="connsiteX3" fmla="*/ 131 w 547820"/>
              <a:gd name="connsiteY3" fmla="*/ 190501 h 369095"/>
              <a:gd name="connsiteX4" fmla="*/ 233495 w 547820"/>
              <a:gd name="connsiteY4" fmla="*/ 235744 h 369095"/>
              <a:gd name="connsiteX5" fmla="*/ 69188 w 547820"/>
              <a:gd name="connsiteY5" fmla="*/ 369095 h 369095"/>
              <a:gd name="connsiteX0" fmla="*/ 478632 w 478632"/>
              <a:gd name="connsiteY0" fmla="*/ 0 h 369095"/>
              <a:gd name="connsiteX1" fmla="*/ 385762 w 478632"/>
              <a:gd name="connsiteY1" fmla="*/ 147639 h 369095"/>
              <a:gd name="connsiteX2" fmla="*/ 202406 w 478632"/>
              <a:gd name="connsiteY2" fmla="*/ 102396 h 369095"/>
              <a:gd name="connsiteX3" fmla="*/ 269080 w 478632"/>
              <a:gd name="connsiteY3" fmla="*/ 152401 h 369095"/>
              <a:gd name="connsiteX4" fmla="*/ 164307 w 478632"/>
              <a:gd name="connsiteY4" fmla="*/ 235744 h 369095"/>
              <a:gd name="connsiteX5" fmla="*/ 0 w 478632"/>
              <a:gd name="connsiteY5" fmla="*/ 369095 h 369095"/>
              <a:gd name="connsiteX0" fmla="*/ 478632 w 478632"/>
              <a:gd name="connsiteY0" fmla="*/ 0 h 369095"/>
              <a:gd name="connsiteX1" fmla="*/ 385762 w 478632"/>
              <a:gd name="connsiteY1" fmla="*/ 147639 h 369095"/>
              <a:gd name="connsiteX2" fmla="*/ 364331 w 478632"/>
              <a:gd name="connsiteY2" fmla="*/ 145259 h 369095"/>
              <a:gd name="connsiteX3" fmla="*/ 269080 w 478632"/>
              <a:gd name="connsiteY3" fmla="*/ 152401 h 369095"/>
              <a:gd name="connsiteX4" fmla="*/ 164307 w 478632"/>
              <a:gd name="connsiteY4" fmla="*/ 235744 h 369095"/>
              <a:gd name="connsiteX5" fmla="*/ 0 w 478632"/>
              <a:gd name="connsiteY5" fmla="*/ 369095 h 369095"/>
              <a:gd name="connsiteX0" fmla="*/ 478632 w 478632"/>
              <a:gd name="connsiteY0" fmla="*/ 0 h 369095"/>
              <a:gd name="connsiteX1" fmla="*/ 385762 w 478632"/>
              <a:gd name="connsiteY1" fmla="*/ 147639 h 369095"/>
              <a:gd name="connsiteX2" fmla="*/ 269080 w 478632"/>
              <a:gd name="connsiteY2" fmla="*/ 152401 h 369095"/>
              <a:gd name="connsiteX3" fmla="*/ 164307 w 478632"/>
              <a:gd name="connsiteY3" fmla="*/ 235744 h 369095"/>
              <a:gd name="connsiteX4" fmla="*/ 0 w 478632"/>
              <a:gd name="connsiteY4" fmla="*/ 369095 h 369095"/>
              <a:gd name="connsiteX0" fmla="*/ 478632 w 478632"/>
              <a:gd name="connsiteY0" fmla="*/ 0 h 369095"/>
              <a:gd name="connsiteX1" fmla="*/ 269080 w 478632"/>
              <a:gd name="connsiteY1" fmla="*/ 152401 h 369095"/>
              <a:gd name="connsiteX2" fmla="*/ 164307 w 478632"/>
              <a:gd name="connsiteY2" fmla="*/ 235744 h 369095"/>
              <a:gd name="connsiteX3" fmla="*/ 0 w 478632"/>
              <a:gd name="connsiteY3" fmla="*/ 369095 h 369095"/>
              <a:gd name="connsiteX0" fmla="*/ 373857 w 373857"/>
              <a:gd name="connsiteY0" fmla="*/ 0 h 407195"/>
              <a:gd name="connsiteX1" fmla="*/ 164305 w 373857"/>
              <a:gd name="connsiteY1" fmla="*/ 152401 h 407195"/>
              <a:gd name="connsiteX2" fmla="*/ 59532 w 373857"/>
              <a:gd name="connsiteY2" fmla="*/ 235744 h 407195"/>
              <a:gd name="connsiteX3" fmla="*/ 0 w 373857"/>
              <a:gd name="connsiteY3" fmla="*/ 407195 h 407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857" h="407195">
                <a:moveTo>
                  <a:pt x="373857" y="0"/>
                </a:moveTo>
                <a:lnTo>
                  <a:pt x="164305" y="152401"/>
                </a:lnTo>
                <a:cubicBezTo>
                  <a:pt x="130968" y="167482"/>
                  <a:pt x="86916" y="193278"/>
                  <a:pt x="59532" y="235744"/>
                </a:cubicBezTo>
                <a:cubicBezTo>
                  <a:pt x="32148" y="278210"/>
                  <a:pt x="397" y="389733"/>
                  <a:pt x="0" y="407195"/>
                </a:cubicBezTo>
              </a:path>
            </a:pathLst>
          </a:custGeom>
          <a:noFill/>
          <a:ln w="127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Freihandform: Form 34">
            <a:extLst>
              <a:ext uri="{FF2B5EF4-FFF2-40B4-BE49-F238E27FC236}">
                <a16:creationId xmlns:a16="http://schemas.microsoft.com/office/drawing/2014/main" id="{4B41B3F1-AF2B-446A-8975-9971D165CA24}"/>
              </a:ext>
            </a:extLst>
          </p:cNvPr>
          <p:cNvSpPr/>
          <p:nvPr/>
        </p:nvSpPr>
        <p:spPr>
          <a:xfrm>
            <a:off x="1315294" y="2752429"/>
            <a:ext cx="649280" cy="374650"/>
          </a:xfrm>
          <a:custGeom>
            <a:avLst/>
            <a:gdLst>
              <a:gd name="connsiteX0" fmla="*/ 26980 w 649280"/>
              <a:gd name="connsiteY0" fmla="*/ 0 h 374650"/>
              <a:gd name="connsiteX1" fmla="*/ 20630 w 649280"/>
              <a:gd name="connsiteY1" fmla="*/ 184150 h 374650"/>
              <a:gd name="connsiteX2" fmla="*/ 255580 w 649280"/>
              <a:gd name="connsiteY2" fmla="*/ 330200 h 374650"/>
              <a:gd name="connsiteX3" fmla="*/ 649280 w 649280"/>
              <a:gd name="connsiteY3" fmla="*/ 374650 h 374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280" h="374650">
                <a:moveTo>
                  <a:pt x="26980" y="0"/>
                </a:moveTo>
                <a:cubicBezTo>
                  <a:pt x="4755" y="64558"/>
                  <a:pt x="-17470" y="129117"/>
                  <a:pt x="20630" y="184150"/>
                </a:cubicBezTo>
                <a:cubicBezTo>
                  <a:pt x="58730" y="239183"/>
                  <a:pt x="150805" y="298450"/>
                  <a:pt x="255580" y="330200"/>
                </a:cubicBezTo>
                <a:cubicBezTo>
                  <a:pt x="360355" y="361950"/>
                  <a:pt x="595305" y="357717"/>
                  <a:pt x="649280" y="374650"/>
                </a:cubicBezTo>
              </a:path>
            </a:pathLst>
          </a:custGeom>
          <a:noFill/>
          <a:ln w="127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FE9A317-99AB-44D5-8FAE-A693949129AD}"/>
              </a:ext>
            </a:extLst>
          </p:cNvPr>
          <p:cNvSpPr txBox="1"/>
          <p:nvPr/>
        </p:nvSpPr>
        <p:spPr>
          <a:xfrm>
            <a:off x="1317088" y="3109684"/>
            <a:ext cx="1259363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endParaRPr lang="en-GB" b="0" i="0" dirty="0">
              <a:latin typeface="Suisse Int'l" panose="020B0504000000000000" pitchFamily="34" charset="77"/>
            </a:endParaRPr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48F1892D-FAD0-4914-9961-5C0D11019CE6}"/>
              </a:ext>
            </a:extLst>
          </p:cNvPr>
          <p:cNvSpPr/>
          <p:nvPr/>
        </p:nvSpPr>
        <p:spPr>
          <a:xfrm>
            <a:off x="2318670" y="2080072"/>
            <a:ext cx="623806" cy="457200"/>
          </a:xfrm>
          <a:custGeom>
            <a:avLst/>
            <a:gdLst>
              <a:gd name="connsiteX0" fmla="*/ 707232 w 707232"/>
              <a:gd name="connsiteY0" fmla="*/ 0 h 395288"/>
              <a:gd name="connsiteX1" fmla="*/ 685800 w 707232"/>
              <a:gd name="connsiteY1" fmla="*/ 57150 h 395288"/>
              <a:gd name="connsiteX2" fmla="*/ 654844 w 707232"/>
              <a:gd name="connsiteY2" fmla="*/ 97632 h 395288"/>
              <a:gd name="connsiteX3" fmla="*/ 321469 w 707232"/>
              <a:gd name="connsiteY3" fmla="*/ 164307 h 395288"/>
              <a:gd name="connsiteX4" fmla="*/ 102394 w 707232"/>
              <a:gd name="connsiteY4" fmla="*/ 261938 h 395288"/>
              <a:gd name="connsiteX5" fmla="*/ 0 w 707232"/>
              <a:gd name="connsiteY5" fmla="*/ 395288 h 395288"/>
              <a:gd name="connsiteX0" fmla="*/ 707232 w 707232"/>
              <a:gd name="connsiteY0" fmla="*/ 0 h 395288"/>
              <a:gd name="connsiteX1" fmla="*/ 685800 w 707232"/>
              <a:gd name="connsiteY1" fmla="*/ 57150 h 395288"/>
              <a:gd name="connsiteX2" fmla="*/ 611981 w 707232"/>
              <a:gd name="connsiteY2" fmla="*/ 100014 h 395288"/>
              <a:gd name="connsiteX3" fmla="*/ 321469 w 707232"/>
              <a:gd name="connsiteY3" fmla="*/ 164307 h 395288"/>
              <a:gd name="connsiteX4" fmla="*/ 102394 w 707232"/>
              <a:gd name="connsiteY4" fmla="*/ 261938 h 395288"/>
              <a:gd name="connsiteX5" fmla="*/ 0 w 707232"/>
              <a:gd name="connsiteY5" fmla="*/ 395288 h 395288"/>
              <a:gd name="connsiteX0" fmla="*/ 629387 w 846080"/>
              <a:gd name="connsiteY0" fmla="*/ 0 h 476250"/>
              <a:gd name="connsiteX1" fmla="*/ 607955 w 846080"/>
              <a:gd name="connsiteY1" fmla="*/ 57150 h 476250"/>
              <a:gd name="connsiteX2" fmla="*/ 534136 w 846080"/>
              <a:gd name="connsiteY2" fmla="*/ 100014 h 476250"/>
              <a:gd name="connsiteX3" fmla="*/ 243624 w 846080"/>
              <a:gd name="connsiteY3" fmla="*/ 164307 h 476250"/>
              <a:gd name="connsiteX4" fmla="*/ 24549 w 846080"/>
              <a:gd name="connsiteY4" fmla="*/ 261938 h 476250"/>
              <a:gd name="connsiteX5" fmla="*/ 846080 w 846080"/>
              <a:gd name="connsiteY5" fmla="*/ 476250 h 476250"/>
              <a:gd name="connsiteX0" fmla="*/ 389876 w 611376"/>
              <a:gd name="connsiteY0" fmla="*/ 0 h 476250"/>
              <a:gd name="connsiteX1" fmla="*/ 368444 w 611376"/>
              <a:gd name="connsiteY1" fmla="*/ 57150 h 476250"/>
              <a:gd name="connsiteX2" fmla="*/ 294625 w 611376"/>
              <a:gd name="connsiteY2" fmla="*/ 100014 h 476250"/>
              <a:gd name="connsiteX3" fmla="*/ 4113 w 611376"/>
              <a:gd name="connsiteY3" fmla="*/ 164307 h 476250"/>
              <a:gd name="connsiteX4" fmla="*/ 537513 w 611376"/>
              <a:gd name="connsiteY4" fmla="*/ 319088 h 476250"/>
              <a:gd name="connsiteX5" fmla="*/ 606569 w 611376"/>
              <a:gd name="connsiteY5" fmla="*/ 476250 h 476250"/>
              <a:gd name="connsiteX0" fmla="*/ 387475 w 608975"/>
              <a:gd name="connsiteY0" fmla="*/ 0 h 476250"/>
              <a:gd name="connsiteX1" fmla="*/ 366043 w 608975"/>
              <a:gd name="connsiteY1" fmla="*/ 57150 h 476250"/>
              <a:gd name="connsiteX2" fmla="*/ 1712 w 608975"/>
              <a:gd name="connsiteY2" fmla="*/ 164307 h 476250"/>
              <a:gd name="connsiteX3" fmla="*/ 535112 w 608975"/>
              <a:gd name="connsiteY3" fmla="*/ 319088 h 476250"/>
              <a:gd name="connsiteX4" fmla="*/ 604168 w 608975"/>
              <a:gd name="connsiteY4" fmla="*/ 476250 h 476250"/>
              <a:gd name="connsiteX0" fmla="*/ 29396 w 250896"/>
              <a:gd name="connsiteY0" fmla="*/ 0 h 476250"/>
              <a:gd name="connsiteX1" fmla="*/ 7964 w 250896"/>
              <a:gd name="connsiteY1" fmla="*/ 57150 h 476250"/>
              <a:gd name="connsiteX2" fmla="*/ 177033 w 250896"/>
              <a:gd name="connsiteY2" fmla="*/ 319088 h 476250"/>
              <a:gd name="connsiteX3" fmla="*/ 246089 w 250896"/>
              <a:gd name="connsiteY3" fmla="*/ 476250 h 476250"/>
              <a:gd name="connsiteX0" fmla="*/ 823 w 217518"/>
              <a:gd name="connsiteY0" fmla="*/ 0 h 476250"/>
              <a:gd name="connsiteX1" fmla="*/ 50828 w 217518"/>
              <a:gd name="connsiteY1" fmla="*/ 85725 h 476250"/>
              <a:gd name="connsiteX2" fmla="*/ 148460 w 217518"/>
              <a:gd name="connsiteY2" fmla="*/ 319088 h 476250"/>
              <a:gd name="connsiteX3" fmla="*/ 217516 w 217518"/>
              <a:gd name="connsiteY3" fmla="*/ 476250 h 476250"/>
              <a:gd name="connsiteX0" fmla="*/ 1055 w 220107"/>
              <a:gd name="connsiteY0" fmla="*/ 0 h 476250"/>
              <a:gd name="connsiteX1" fmla="*/ 51060 w 220107"/>
              <a:gd name="connsiteY1" fmla="*/ 85725 h 476250"/>
              <a:gd name="connsiteX2" fmla="*/ 201080 w 220107"/>
              <a:gd name="connsiteY2" fmla="*/ 309563 h 476250"/>
              <a:gd name="connsiteX3" fmla="*/ 217748 w 220107"/>
              <a:gd name="connsiteY3" fmla="*/ 476250 h 476250"/>
              <a:gd name="connsiteX0" fmla="*/ 82 w 623946"/>
              <a:gd name="connsiteY0" fmla="*/ 0 h 457200"/>
              <a:gd name="connsiteX1" fmla="*/ 454899 w 623946"/>
              <a:gd name="connsiteY1" fmla="*/ 66675 h 457200"/>
              <a:gd name="connsiteX2" fmla="*/ 604919 w 623946"/>
              <a:gd name="connsiteY2" fmla="*/ 290513 h 457200"/>
              <a:gd name="connsiteX3" fmla="*/ 621587 w 623946"/>
              <a:gd name="connsiteY3" fmla="*/ 457200 h 457200"/>
              <a:gd name="connsiteX0" fmla="*/ 1989 w 650587"/>
              <a:gd name="connsiteY0" fmla="*/ 0 h 457200"/>
              <a:gd name="connsiteX1" fmla="*/ 99619 w 650587"/>
              <a:gd name="connsiteY1" fmla="*/ 104775 h 457200"/>
              <a:gd name="connsiteX2" fmla="*/ 606826 w 650587"/>
              <a:gd name="connsiteY2" fmla="*/ 290513 h 457200"/>
              <a:gd name="connsiteX3" fmla="*/ 623494 w 650587"/>
              <a:gd name="connsiteY3" fmla="*/ 457200 h 457200"/>
              <a:gd name="connsiteX0" fmla="*/ 1385 w 623806"/>
              <a:gd name="connsiteY0" fmla="*/ 0 h 457200"/>
              <a:gd name="connsiteX1" fmla="*/ 99015 w 623806"/>
              <a:gd name="connsiteY1" fmla="*/ 104775 h 457200"/>
              <a:gd name="connsiteX2" fmla="*/ 549072 w 623806"/>
              <a:gd name="connsiteY2" fmla="*/ 247651 h 457200"/>
              <a:gd name="connsiteX3" fmla="*/ 622890 w 62380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3806" h="457200">
                <a:moveTo>
                  <a:pt x="1385" y="0"/>
                </a:moveTo>
                <a:cubicBezTo>
                  <a:pt x="-4966" y="20439"/>
                  <a:pt x="7734" y="63500"/>
                  <a:pt x="99015" y="104775"/>
                </a:cubicBezTo>
                <a:cubicBezTo>
                  <a:pt x="190296" y="146050"/>
                  <a:pt x="461760" y="188914"/>
                  <a:pt x="549072" y="247651"/>
                </a:cubicBezTo>
                <a:cubicBezTo>
                  <a:pt x="636384" y="306388"/>
                  <a:pt x="623287" y="439738"/>
                  <a:pt x="622890" y="457200"/>
                </a:cubicBezTo>
              </a:path>
            </a:pathLst>
          </a:custGeom>
          <a:noFill/>
          <a:ln w="127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reihandform: Form 41">
            <a:extLst>
              <a:ext uri="{FF2B5EF4-FFF2-40B4-BE49-F238E27FC236}">
                <a16:creationId xmlns:a16="http://schemas.microsoft.com/office/drawing/2014/main" id="{B3F1AB9A-80F9-4E26-BC2E-B6CD1B898B22}"/>
              </a:ext>
            </a:extLst>
          </p:cNvPr>
          <p:cNvSpPr/>
          <p:nvPr/>
        </p:nvSpPr>
        <p:spPr>
          <a:xfrm>
            <a:off x="1415336" y="2064355"/>
            <a:ext cx="893281" cy="438150"/>
          </a:xfrm>
          <a:custGeom>
            <a:avLst/>
            <a:gdLst>
              <a:gd name="connsiteX0" fmla="*/ 707232 w 707232"/>
              <a:gd name="connsiteY0" fmla="*/ 0 h 395288"/>
              <a:gd name="connsiteX1" fmla="*/ 685800 w 707232"/>
              <a:gd name="connsiteY1" fmla="*/ 57150 h 395288"/>
              <a:gd name="connsiteX2" fmla="*/ 654844 w 707232"/>
              <a:gd name="connsiteY2" fmla="*/ 97632 h 395288"/>
              <a:gd name="connsiteX3" fmla="*/ 321469 w 707232"/>
              <a:gd name="connsiteY3" fmla="*/ 164307 h 395288"/>
              <a:gd name="connsiteX4" fmla="*/ 102394 w 707232"/>
              <a:gd name="connsiteY4" fmla="*/ 261938 h 395288"/>
              <a:gd name="connsiteX5" fmla="*/ 0 w 707232"/>
              <a:gd name="connsiteY5" fmla="*/ 395288 h 395288"/>
              <a:gd name="connsiteX0" fmla="*/ 707232 w 707232"/>
              <a:gd name="connsiteY0" fmla="*/ 0 h 395288"/>
              <a:gd name="connsiteX1" fmla="*/ 685800 w 707232"/>
              <a:gd name="connsiteY1" fmla="*/ 57150 h 395288"/>
              <a:gd name="connsiteX2" fmla="*/ 611981 w 707232"/>
              <a:gd name="connsiteY2" fmla="*/ 100014 h 395288"/>
              <a:gd name="connsiteX3" fmla="*/ 321469 w 707232"/>
              <a:gd name="connsiteY3" fmla="*/ 164307 h 395288"/>
              <a:gd name="connsiteX4" fmla="*/ 102394 w 707232"/>
              <a:gd name="connsiteY4" fmla="*/ 261938 h 395288"/>
              <a:gd name="connsiteX5" fmla="*/ 0 w 707232"/>
              <a:gd name="connsiteY5" fmla="*/ 395288 h 395288"/>
              <a:gd name="connsiteX0" fmla="*/ 629387 w 846080"/>
              <a:gd name="connsiteY0" fmla="*/ 0 h 476250"/>
              <a:gd name="connsiteX1" fmla="*/ 607955 w 846080"/>
              <a:gd name="connsiteY1" fmla="*/ 57150 h 476250"/>
              <a:gd name="connsiteX2" fmla="*/ 534136 w 846080"/>
              <a:gd name="connsiteY2" fmla="*/ 100014 h 476250"/>
              <a:gd name="connsiteX3" fmla="*/ 243624 w 846080"/>
              <a:gd name="connsiteY3" fmla="*/ 164307 h 476250"/>
              <a:gd name="connsiteX4" fmla="*/ 24549 w 846080"/>
              <a:gd name="connsiteY4" fmla="*/ 261938 h 476250"/>
              <a:gd name="connsiteX5" fmla="*/ 846080 w 846080"/>
              <a:gd name="connsiteY5" fmla="*/ 476250 h 476250"/>
              <a:gd name="connsiteX0" fmla="*/ 389876 w 611376"/>
              <a:gd name="connsiteY0" fmla="*/ 0 h 476250"/>
              <a:gd name="connsiteX1" fmla="*/ 368444 w 611376"/>
              <a:gd name="connsiteY1" fmla="*/ 57150 h 476250"/>
              <a:gd name="connsiteX2" fmla="*/ 294625 w 611376"/>
              <a:gd name="connsiteY2" fmla="*/ 100014 h 476250"/>
              <a:gd name="connsiteX3" fmla="*/ 4113 w 611376"/>
              <a:gd name="connsiteY3" fmla="*/ 164307 h 476250"/>
              <a:gd name="connsiteX4" fmla="*/ 537513 w 611376"/>
              <a:gd name="connsiteY4" fmla="*/ 319088 h 476250"/>
              <a:gd name="connsiteX5" fmla="*/ 606569 w 611376"/>
              <a:gd name="connsiteY5" fmla="*/ 476250 h 476250"/>
              <a:gd name="connsiteX0" fmla="*/ 387475 w 608975"/>
              <a:gd name="connsiteY0" fmla="*/ 0 h 476250"/>
              <a:gd name="connsiteX1" fmla="*/ 366043 w 608975"/>
              <a:gd name="connsiteY1" fmla="*/ 57150 h 476250"/>
              <a:gd name="connsiteX2" fmla="*/ 1712 w 608975"/>
              <a:gd name="connsiteY2" fmla="*/ 164307 h 476250"/>
              <a:gd name="connsiteX3" fmla="*/ 535112 w 608975"/>
              <a:gd name="connsiteY3" fmla="*/ 319088 h 476250"/>
              <a:gd name="connsiteX4" fmla="*/ 604168 w 608975"/>
              <a:gd name="connsiteY4" fmla="*/ 476250 h 476250"/>
              <a:gd name="connsiteX0" fmla="*/ 29396 w 250896"/>
              <a:gd name="connsiteY0" fmla="*/ 0 h 476250"/>
              <a:gd name="connsiteX1" fmla="*/ 7964 w 250896"/>
              <a:gd name="connsiteY1" fmla="*/ 57150 h 476250"/>
              <a:gd name="connsiteX2" fmla="*/ 177033 w 250896"/>
              <a:gd name="connsiteY2" fmla="*/ 319088 h 476250"/>
              <a:gd name="connsiteX3" fmla="*/ 246089 w 250896"/>
              <a:gd name="connsiteY3" fmla="*/ 476250 h 476250"/>
              <a:gd name="connsiteX0" fmla="*/ 823 w 217518"/>
              <a:gd name="connsiteY0" fmla="*/ 0 h 476250"/>
              <a:gd name="connsiteX1" fmla="*/ 50828 w 217518"/>
              <a:gd name="connsiteY1" fmla="*/ 85725 h 476250"/>
              <a:gd name="connsiteX2" fmla="*/ 148460 w 217518"/>
              <a:gd name="connsiteY2" fmla="*/ 319088 h 476250"/>
              <a:gd name="connsiteX3" fmla="*/ 217516 w 217518"/>
              <a:gd name="connsiteY3" fmla="*/ 476250 h 476250"/>
              <a:gd name="connsiteX0" fmla="*/ 1055 w 220107"/>
              <a:gd name="connsiteY0" fmla="*/ 0 h 476250"/>
              <a:gd name="connsiteX1" fmla="*/ 51060 w 220107"/>
              <a:gd name="connsiteY1" fmla="*/ 85725 h 476250"/>
              <a:gd name="connsiteX2" fmla="*/ 201080 w 220107"/>
              <a:gd name="connsiteY2" fmla="*/ 309563 h 476250"/>
              <a:gd name="connsiteX3" fmla="*/ 217748 w 220107"/>
              <a:gd name="connsiteY3" fmla="*/ 476250 h 476250"/>
              <a:gd name="connsiteX0" fmla="*/ 82 w 623946"/>
              <a:gd name="connsiteY0" fmla="*/ 0 h 457200"/>
              <a:gd name="connsiteX1" fmla="*/ 454899 w 623946"/>
              <a:gd name="connsiteY1" fmla="*/ 66675 h 457200"/>
              <a:gd name="connsiteX2" fmla="*/ 604919 w 623946"/>
              <a:gd name="connsiteY2" fmla="*/ 290513 h 457200"/>
              <a:gd name="connsiteX3" fmla="*/ 621587 w 623946"/>
              <a:gd name="connsiteY3" fmla="*/ 457200 h 457200"/>
              <a:gd name="connsiteX0" fmla="*/ 1989 w 650587"/>
              <a:gd name="connsiteY0" fmla="*/ 0 h 457200"/>
              <a:gd name="connsiteX1" fmla="*/ 99619 w 650587"/>
              <a:gd name="connsiteY1" fmla="*/ 104775 h 457200"/>
              <a:gd name="connsiteX2" fmla="*/ 606826 w 650587"/>
              <a:gd name="connsiteY2" fmla="*/ 290513 h 457200"/>
              <a:gd name="connsiteX3" fmla="*/ 623494 w 650587"/>
              <a:gd name="connsiteY3" fmla="*/ 457200 h 457200"/>
              <a:gd name="connsiteX0" fmla="*/ 1385 w 623806"/>
              <a:gd name="connsiteY0" fmla="*/ 0 h 457200"/>
              <a:gd name="connsiteX1" fmla="*/ 99015 w 623806"/>
              <a:gd name="connsiteY1" fmla="*/ 104775 h 457200"/>
              <a:gd name="connsiteX2" fmla="*/ 549072 w 623806"/>
              <a:gd name="connsiteY2" fmla="*/ 247651 h 457200"/>
              <a:gd name="connsiteX3" fmla="*/ 622890 w 623806"/>
              <a:gd name="connsiteY3" fmla="*/ 457200 h 457200"/>
              <a:gd name="connsiteX0" fmla="*/ 130 w 879726"/>
              <a:gd name="connsiteY0" fmla="*/ 0 h 438150"/>
              <a:gd name="connsiteX1" fmla="*/ 354935 w 879726"/>
              <a:gd name="connsiteY1" fmla="*/ 85725 h 438150"/>
              <a:gd name="connsiteX2" fmla="*/ 804992 w 879726"/>
              <a:gd name="connsiteY2" fmla="*/ 228601 h 438150"/>
              <a:gd name="connsiteX3" fmla="*/ 878810 w 879726"/>
              <a:gd name="connsiteY3" fmla="*/ 438150 h 438150"/>
              <a:gd name="connsiteX0" fmla="*/ 5010 w 895439"/>
              <a:gd name="connsiteY0" fmla="*/ 0 h 438150"/>
              <a:gd name="connsiteX1" fmla="*/ 112165 w 895439"/>
              <a:gd name="connsiteY1" fmla="*/ 104775 h 438150"/>
              <a:gd name="connsiteX2" fmla="*/ 809872 w 895439"/>
              <a:gd name="connsiteY2" fmla="*/ 228601 h 438150"/>
              <a:gd name="connsiteX3" fmla="*/ 883690 w 895439"/>
              <a:gd name="connsiteY3" fmla="*/ 438150 h 438150"/>
              <a:gd name="connsiteX0" fmla="*/ 3461 w 882165"/>
              <a:gd name="connsiteY0" fmla="*/ 0 h 438150"/>
              <a:gd name="connsiteX1" fmla="*/ 110616 w 882165"/>
              <a:gd name="connsiteY1" fmla="*/ 104775 h 438150"/>
              <a:gd name="connsiteX2" fmla="*/ 751173 w 882165"/>
              <a:gd name="connsiteY2" fmla="*/ 266701 h 438150"/>
              <a:gd name="connsiteX3" fmla="*/ 882141 w 882165"/>
              <a:gd name="connsiteY3" fmla="*/ 438150 h 438150"/>
              <a:gd name="connsiteX0" fmla="*/ 4864 w 893281"/>
              <a:gd name="connsiteY0" fmla="*/ 0 h 438150"/>
              <a:gd name="connsiteX1" fmla="*/ 112019 w 893281"/>
              <a:gd name="connsiteY1" fmla="*/ 104775 h 438150"/>
              <a:gd name="connsiteX2" fmla="*/ 804964 w 893281"/>
              <a:gd name="connsiteY2" fmla="*/ 242888 h 438150"/>
              <a:gd name="connsiteX3" fmla="*/ 883544 w 893281"/>
              <a:gd name="connsiteY3" fmla="*/ 43815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281" h="438150">
                <a:moveTo>
                  <a:pt x="4864" y="0"/>
                </a:moveTo>
                <a:cubicBezTo>
                  <a:pt x="-1487" y="20439"/>
                  <a:pt x="-21331" y="64294"/>
                  <a:pt x="112019" y="104775"/>
                </a:cubicBezTo>
                <a:cubicBezTo>
                  <a:pt x="245369" y="145256"/>
                  <a:pt x="676377" y="187326"/>
                  <a:pt x="804964" y="242888"/>
                </a:cubicBezTo>
                <a:cubicBezTo>
                  <a:pt x="933552" y="298451"/>
                  <a:pt x="883941" y="420688"/>
                  <a:pt x="883544" y="438150"/>
                </a:cubicBezTo>
              </a:path>
            </a:pathLst>
          </a:custGeom>
          <a:noFill/>
          <a:ln w="127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3" name="Right Brace 16">
            <a:extLst>
              <a:ext uri="{FF2B5EF4-FFF2-40B4-BE49-F238E27FC236}">
                <a16:creationId xmlns:a16="http://schemas.microsoft.com/office/drawing/2014/main" id="{3705FD1F-01B5-4BBD-975F-2A2ED392E54B}"/>
              </a:ext>
            </a:extLst>
          </p:cNvPr>
          <p:cNvSpPr/>
          <p:nvPr/>
        </p:nvSpPr>
        <p:spPr>
          <a:xfrm rot="5400000">
            <a:off x="525489" y="1718186"/>
            <a:ext cx="153214" cy="515583"/>
          </a:xfrm>
          <a:prstGeom prst="rightBrace">
            <a:avLst/>
          </a:prstGeom>
          <a:ln w="12700" cap="flat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128BAB45-EF76-4477-A861-0BA1B91B1DBE}"/>
                  </a:ext>
                </a:extLst>
              </p:cNvPr>
              <p:cNvSpPr txBox="1"/>
              <p:nvPr/>
            </p:nvSpPr>
            <p:spPr>
              <a:xfrm>
                <a:off x="2058429" y="3311222"/>
                <a:ext cx="2746112" cy="2566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r>
                  <a:rPr lang="en-GB" dirty="0">
                    <a:latin typeface="Suisse Int'l" panose="020B0504000000000000" pitchFamily="34" charset="77"/>
                  </a:rPr>
                  <a:t>Observations</a:t>
                </a:r>
                <a14:m>
                  <m:oMath xmlns:m="http://schemas.openxmlformats.org/officeDocument/2006/math">
                    <m:r>
                      <a:rPr lang="es-E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GB" dirty="0">
                  <a:latin typeface="Suisse Int'l" panose="020B0504000000000000" pitchFamily="34" charset="77"/>
                </a:endParaRPr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128BAB45-EF76-4477-A861-0BA1B91B1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429" y="3311222"/>
                <a:ext cx="2746112" cy="256654"/>
              </a:xfrm>
              <a:prstGeom prst="rect">
                <a:avLst/>
              </a:prstGeom>
              <a:blipFill>
                <a:blip r:embed="rId7"/>
                <a:stretch>
                  <a:fillRect l="-5333" t="-30952" b="-6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Freihandform: Form 44">
            <a:extLst>
              <a:ext uri="{FF2B5EF4-FFF2-40B4-BE49-F238E27FC236}">
                <a16:creationId xmlns:a16="http://schemas.microsoft.com/office/drawing/2014/main" id="{1A725204-AAF2-40C6-B749-E86EDEE356B4}"/>
              </a:ext>
            </a:extLst>
          </p:cNvPr>
          <p:cNvSpPr/>
          <p:nvPr/>
        </p:nvSpPr>
        <p:spPr>
          <a:xfrm>
            <a:off x="596004" y="2046791"/>
            <a:ext cx="1359261" cy="1397000"/>
          </a:xfrm>
          <a:custGeom>
            <a:avLst/>
            <a:gdLst>
              <a:gd name="connsiteX0" fmla="*/ 26980 w 649280"/>
              <a:gd name="connsiteY0" fmla="*/ 0 h 374650"/>
              <a:gd name="connsiteX1" fmla="*/ 20630 w 649280"/>
              <a:gd name="connsiteY1" fmla="*/ 184150 h 374650"/>
              <a:gd name="connsiteX2" fmla="*/ 255580 w 649280"/>
              <a:gd name="connsiteY2" fmla="*/ 330200 h 374650"/>
              <a:gd name="connsiteX3" fmla="*/ 649280 w 649280"/>
              <a:gd name="connsiteY3" fmla="*/ 374650 h 374650"/>
              <a:gd name="connsiteX0" fmla="*/ 1711 w 890711"/>
              <a:gd name="connsiteY0" fmla="*/ 0 h 1317625"/>
              <a:gd name="connsiteX1" fmla="*/ 262061 w 890711"/>
              <a:gd name="connsiteY1" fmla="*/ 1127125 h 1317625"/>
              <a:gd name="connsiteX2" fmla="*/ 497011 w 890711"/>
              <a:gd name="connsiteY2" fmla="*/ 1273175 h 1317625"/>
              <a:gd name="connsiteX3" fmla="*/ 890711 w 890711"/>
              <a:gd name="connsiteY3" fmla="*/ 1317625 h 1317625"/>
              <a:gd name="connsiteX0" fmla="*/ 10320 w 899320"/>
              <a:gd name="connsiteY0" fmla="*/ 0 h 1317625"/>
              <a:gd name="connsiteX1" fmla="*/ 80170 w 899320"/>
              <a:gd name="connsiteY1" fmla="*/ 488950 h 1317625"/>
              <a:gd name="connsiteX2" fmla="*/ 505620 w 899320"/>
              <a:gd name="connsiteY2" fmla="*/ 1273175 h 1317625"/>
              <a:gd name="connsiteX3" fmla="*/ 899320 w 899320"/>
              <a:gd name="connsiteY3" fmla="*/ 1317625 h 1317625"/>
              <a:gd name="connsiteX0" fmla="*/ 6025 w 895025"/>
              <a:gd name="connsiteY0" fmla="*/ 0 h 1317625"/>
              <a:gd name="connsiteX1" fmla="*/ 75875 w 895025"/>
              <a:gd name="connsiteY1" fmla="*/ 488950 h 1317625"/>
              <a:gd name="connsiteX2" fmla="*/ 301300 w 895025"/>
              <a:gd name="connsiteY2" fmla="*/ 1082675 h 1317625"/>
              <a:gd name="connsiteX3" fmla="*/ 895025 w 895025"/>
              <a:gd name="connsiteY3" fmla="*/ 1317625 h 1317625"/>
              <a:gd name="connsiteX0" fmla="*/ 6025 w 895025"/>
              <a:gd name="connsiteY0" fmla="*/ 0 h 1317625"/>
              <a:gd name="connsiteX1" fmla="*/ 75875 w 895025"/>
              <a:gd name="connsiteY1" fmla="*/ 488950 h 1317625"/>
              <a:gd name="connsiteX2" fmla="*/ 301300 w 895025"/>
              <a:gd name="connsiteY2" fmla="*/ 1082675 h 1317625"/>
              <a:gd name="connsiteX3" fmla="*/ 651085 w 895025"/>
              <a:gd name="connsiteY3" fmla="*/ 1239335 h 1317625"/>
              <a:gd name="connsiteX4" fmla="*/ 895025 w 895025"/>
              <a:gd name="connsiteY4" fmla="*/ 1317625 h 1317625"/>
              <a:gd name="connsiteX0" fmla="*/ 6025 w 895025"/>
              <a:gd name="connsiteY0" fmla="*/ 0 h 1585589"/>
              <a:gd name="connsiteX1" fmla="*/ 75875 w 895025"/>
              <a:gd name="connsiteY1" fmla="*/ 488950 h 1585589"/>
              <a:gd name="connsiteX2" fmla="*/ 301300 w 895025"/>
              <a:gd name="connsiteY2" fmla="*/ 1082675 h 1585589"/>
              <a:gd name="connsiteX3" fmla="*/ 603460 w 895025"/>
              <a:gd name="connsiteY3" fmla="*/ 1582235 h 1585589"/>
              <a:gd name="connsiteX4" fmla="*/ 895025 w 895025"/>
              <a:gd name="connsiteY4" fmla="*/ 1317625 h 1585589"/>
              <a:gd name="connsiteX0" fmla="*/ 6025 w 1295075"/>
              <a:gd name="connsiteY0" fmla="*/ 0 h 1612900"/>
              <a:gd name="connsiteX1" fmla="*/ 75875 w 1295075"/>
              <a:gd name="connsiteY1" fmla="*/ 488950 h 1612900"/>
              <a:gd name="connsiteX2" fmla="*/ 301300 w 1295075"/>
              <a:gd name="connsiteY2" fmla="*/ 1082675 h 1612900"/>
              <a:gd name="connsiteX3" fmla="*/ 603460 w 1295075"/>
              <a:gd name="connsiteY3" fmla="*/ 1582235 h 1612900"/>
              <a:gd name="connsiteX4" fmla="*/ 1295075 w 1295075"/>
              <a:gd name="connsiteY4" fmla="*/ 1612900 h 1612900"/>
              <a:gd name="connsiteX0" fmla="*/ 6025 w 1295075"/>
              <a:gd name="connsiteY0" fmla="*/ 0 h 1612900"/>
              <a:gd name="connsiteX1" fmla="*/ 75875 w 1295075"/>
              <a:gd name="connsiteY1" fmla="*/ 488950 h 1612900"/>
              <a:gd name="connsiteX2" fmla="*/ 301300 w 1295075"/>
              <a:gd name="connsiteY2" fmla="*/ 1082675 h 1612900"/>
              <a:gd name="connsiteX3" fmla="*/ 612985 w 1295075"/>
              <a:gd name="connsiteY3" fmla="*/ 1353635 h 1612900"/>
              <a:gd name="connsiteX4" fmla="*/ 1295075 w 1295075"/>
              <a:gd name="connsiteY4" fmla="*/ 1612900 h 1612900"/>
              <a:gd name="connsiteX0" fmla="*/ 5765 w 1294815"/>
              <a:gd name="connsiteY0" fmla="*/ 0 h 1612900"/>
              <a:gd name="connsiteX1" fmla="*/ 75615 w 1294815"/>
              <a:gd name="connsiteY1" fmla="*/ 488950 h 1612900"/>
              <a:gd name="connsiteX2" fmla="*/ 281990 w 1294815"/>
              <a:gd name="connsiteY2" fmla="*/ 1025525 h 1612900"/>
              <a:gd name="connsiteX3" fmla="*/ 612725 w 1294815"/>
              <a:gd name="connsiteY3" fmla="*/ 1353635 h 1612900"/>
              <a:gd name="connsiteX4" fmla="*/ 1294815 w 1294815"/>
              <a:gd name="connsiteY4" fmla="*/ 1612900 h 1612900"/>
              <a:gd name="connsiteX0" fmla="*/ 5765 w 1358315"/>
              <a:gd name="connsiteY0" fmla="*/ 0 h 1397000"/>
              <a:gd name="connsiteX1" fmla="*/ 75615 w 1358315"/>
              <a:gd name="connsiteY1" fmla="*/ 488950 h 1397000"/>
              <a:gd name="connsiteX2" fmla="*/ 281990 w 1358315"/>
              <a:gd name="connsiteY2" fmla="*/ 1025525 h 1397000"/>
              <a:gd name="connsiteX3" fmla="*/ 612725 w 1358315"/>
              <a:gd name="connsiteY3" fmla="*/ 1353635 h 1397000"/>
              <a:gd name="connsiteX4" fmla="*/ 1358315 w 1358315"/>
              <a:gd name="connsiteY4" fmla="*/ 1397000 h 1397000"/>
              <a:gd name="connsiteX0" fmla="*/ 5765 w 1358315"/>
              <a:gd name="connsiteY0" fmla="*/ 0 h 1397000"/>
              <a:gd name="connsiteX1" fmla="*/ 75615 w 1358315"/>
              <a:gd name="connsiteY1" fmla="*/ 488950 h 1397000"/>
              <a:gd name="connsiteX2" fmla="*/ 281990 w 1358315"/>
              <a:gd name="connsiteY2" fmla="*/ 1025525 h 1397000"/>
              <a:gd name="connsiteX3" fmla="*/ 739725 w 1358315"/>
              <a:gd name="connsiteY3" fmla="*/ 1175835 h 1397000"/>
              <a:gd name="connsiteX4" fmla="*/ 1358315 w 1358315"/>
              <a:gd name="connsiteY4" fmla="*/ 1397000 h 1397000"/>
              <a:gd name="connsiteX0" fmla="*/ 6711 w 1359261"/>
              <a:gd name="connsiteY0" fmla="*/ 0 h 1397000"/>
              <a:gd name="connsiteX1" fmla="*/ 76561 w 1359261"/>
              <a:gd name="connsiteY1" fmla="*/ 488950 h 1397000"/>
              <a:gd name="connsiteX2" fmla="*/ 346436 w 1359261"/>
              <a:gd name="connsiteY2" fmla="*/ 822325 h 1397000"/>
              <a:gd name="connsiteX3" fmla="*/ 740671 w 1359261"/>
              <a:gd name="connsiteY3" fmla="*/ 1175835 h 1397000"/>
              <a:gd name="connsiteX4" fmla="*/ 1359261 w 1359261"/>
              <a:gd name="connsiteY4" fmla="*/ 1397000 h 1397000"/>
              <a:gd name="connsiteX0" fmla="*/ 6711 w 1359261"/>
              <a:gd name="connsiteY0" fmla="*/ 0 h 1397000"/>
              <a:gd name="connsiteX1" fmla="*/ 76561 w 1359261"/>
              <a:gd name="connsiteY1" fmla="*/ 488950 h 1397000"/>
              <a:gd name="connsiteX2" fmla="*/ 346436 w 1359261"/>
              <a:gd name="connsiteY2" fmla="*/ 822325 h 1397000"/>
              <a:gd name="connsiteX3" fmla="*/ 740671 w 1359261"/>
              <a:gd name="connsiteY3" fmla="*/ 1175835 h 1397000"/>
              <a:gd name="connsiteX4" fmla="*/ 1359261 w 1359261"/>
              <a:gd name="connsiteY4" fmla="*/ 1397000 h 1397000"/>
              <a:gd name="connsiteX0" fmla="*/ 6711 w 1359261"/>
              <a:gd name="connsiteY0" fmla="*/ 0 h 1397000"/>
              <a:gd name="connsiteX1" fmla="*/ 76561 w 1359261"/>
              <a:gd name="connsiteY1" fmla="*/ 488950 h 1397000"/>
              <a:gd name="connsiteX2" fmla="*/ 346436 w 1359261"/>
              <a:gd name="connsiteY2" fmla="*/ 822325 h 1397000"/>
              <a:gd name="connsiteX3" fmla="*/ 740671 w 1359261"/>
              <a:gd name="connsiteY3" fmla="*/ 1239335 h 1397000"/>
              <a:gd name="connsiteX4" fmla="*/ 1359261 w 1359261"/>
              <a:gd name="connsiteY4" fmla="*/ 1397000 h 1397000"/>
              <a:gd name="connsiteX0" fmla="*/ 6711 w 1359261"/>
              <a:gd name="connsiteY0" fmla="*/ 0 h 1397000"/>
              <a:gd name="connsiteX1" fmla="*/ 76561 w 1359261"/>
              <a:gd name="connsiteY1" fmla="*/ 488950 h 1397000"/>
              <a:gd name="connsiteX2" fmla="*/ 346436 w 1359261"/>
              <a:gd name="connsiteY2" fmla="*/ 822325 h 1397000"/>
              <a:gd name="connsiteX3" fmla="*/ 740671 w 1359261"/>
              <a:gd name="connsiteY3" fmla="*/ 1239335 h 1397000"/>
              <a:gd name="connsiteX4" fmla="*/ 1359261 w 1359261"/>
              <a:gd name="connsiteY4" fmla="*/ 1397000 h 139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9261" h="1397000">
                <a:moveTo>
                  <a:pt x="6711" y="0"/>
                </a:moveTo>
                <a:cubicBezTo>
                  <a:pt x="-15514" y="64558"/>
                  <a:pt x="19940" y="351896"/>
                  <a:pt x="76561" y="488950"/>
                </a:cubicBezTo>
                <a:cubicBezTo>
                  <a:pt x="133182" y="626004"/>
                  <a:pt x="250568" y="697261"/>
                  <a:pt x="346436" y="822325"/>
                </a:cubicBezTo>
                <a:cubicBezTo>
                  <a:pt x="442304" y="947389"/>
                  <a:pt x="641717" y="1200177"/>
                  <a:pt x="740671" y="1239335"/>
                </a:cubicBezTo>
                <a:cubicBezTo>
                  <a:pt x="890425" y="1380093"/>
                  <a:pt x="1318604" y="1383952"/>
                  <a:pt x="1359261" y="1397000"/>
                </a:cubicBezTo>
              </a:path>
            </a:pathLst>
          </a:custGeom>
          <a:noFill/>
          <a:ln w="127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7" name="Geschweifte Klammer links 16">
            <a:extLst>
              <a:ext uri="{FF2B5EF4-FFF2-40B4-BE49-F238E27FC236}">
                <a16:creationId xmlns:a16="http://schemas.microsoft.com/office/drawing/2014/main" id="{B3DE97ED-2E1D-481C-A61A-C6853F46FF77}"/>
              </a:ext>
            </a:extLst>
          </p:cNvPr>
          <p:cNvSpPr/>
          <p:nvPr/>
        </p:nvSpPr>
        <p:spPr>
          <a:xfrm>
            <a:off x="2045001" y="4006288"/>
            <a:ext cx="374831" cy="2209318"/>
          </a:xfrm>
          <a:prstGeom prst="leftBrace">
            <a:avLst>
              <a:gd name="adj1" fmla="val 20531"/>
              <a:gd name="adj2" fmla="val 33169"/>
            </a:avLst>
          </a:prstGeom>
          <a:ln w="2540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00237554-D188-4CDC-BF20-FB5D6242CEE0}"/>
              </a:ext>
            </a:extLst>
          </p:cNvPr>
          <p:cNvSpPr txBox="1"/>
          <p:nvPr/>
        </p:nvSpPr>
        <p:spPr>
          <a:xfrm>
            <a:off x="6936443" y="4033950"/>
            <a:ext cx="2150752" cy="5685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600" b="0" i="0" dirty="0">
                <a:latin typeface="Suisse Int'l" panose="020B0504000000000000" pitchFamily="34" charset="77"/>
              </a:rPr>
              <a:t>- Simple</a:t>
            </a:r>
          </a:p>
          <a:p>
            <a:pPr algn="l"/>
            <a:endParaRPr lang="en-GB" sz="1600" b="0" i="0" dirty="0">
              <a:latin typeface="Suisse Int'l" panose="020B0504000000000000" pitchFamily="34" charset="77"/>
            </a:endParaRPr>
          </a:p>
          <a:p>
            <a:pPr algn="l"/>
            <a:r>
              <a:rPr lang="en-GB" sz="1600" b="0" i="0" dirty="0">
                <a:latin typeface="Suisse Int'l" panose="020B0504000000000000" pitchFamily="34" charset="77"/>
              </a:rPr>
              <a:t>- Real time parameters</a:t>
            </a:r>
            <a:br>
              <a:rPr lang="en-GB" sz="1600" b="0" i="0" dirty="0">
                <a:latin typeface="Suisse Int'l" panose="020B0504000000000000" pitchFamily="34" charset="77"/>
              </a:rPr>
            </a:br>
            <a:r>
              <a:rPr lang="en-GB" sz="1600" b="0" i="0" dirty="0">
                <a:latin typeface="Suisse Int'l" panose="020B0504000000000000" pitchFamily="34" charset="77"/>
              </a:rPr>
              <a:t>   estimations</a:t>
            </a:r>
          </a:p>
        </p:txBody>
      </p:sp>
      <p:sp>
        <p:nvSpPr>
          <p:cNvPr id="46" name="Down Arrow 18">
            <a:extLst>
              <a:ext uri="{FF2B5EF4-FFF2-40B4-BE49-F238E27FC236}">
                <a16:creationId xmlns:a16="http://schemas.microsoft.com/office/drawing/2014/main" id="{73C5D777-E665-44E9-9DCA-486B3BC72F30}"/>
              </a:ext>
            </a:extLst>
          </p:cNvPr>
          <p:cNvSpPr/>
          <p:nvPr/>
        </p:nvSpPr>
        <p:spPr>
          <a:xfrm rot="16200000">
            <a:off x="2324525" y="4310122"/>
            <a:ext cx="281896" cy="298060"/>
          </a:xfrm>
          <a:prstGeom prst="down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7" name="Down Arrow 18">
            <a:extLst>
              <a:ext uri="{FF2B5EF4-FFF2-40B4-BE49-F238E27FC236}">
                <a16:creationId xmlns:a16="http://schemas.microsoft.com/office/drawing/2014/main" id="{DDDB46F2-C71A-43DA-9D41-C5606E2CD5E7}"/>
              </a:ext>
            </a:extLst>
          </p:cNvPr>
          <p:cNvSpPr/>
          <p:nvPr/>
        </p:nvSpPr>
        <p:spPr>
          <a:xfrm rot="16200000">
            <a:off x="2339014" y="5555421"/>
            <a:ext cx="281896" cy="298060"/>
          </a:xfrm>
          <a:prstGeom prst="down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44DB592-7D23-4C9C-BC28-2BFD4805C606}"/>
              </a:ext>
            </a:extLst>
          </p:cNvPr>
          <p:cNvSpPr txBox="1"/>
          <p:nvPr/>
        </p:nvSpPr>
        <p:spPr>
          <a:xfrm>
            <a:off x="2689720" y="4335196"/>
            <a:ext cx="2132475" cy="3686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b="0" i="0" u="sng" dirty="0">
                <a:latin typeface="Suisse Int'l" panose="020B0504000000000000" pitchFamily="34" charset="77"/>
              </a:rPr>
              <a:t>Equation-Error</a:t>
            </a:r>
            <a:br>
              <a:rPr lang="en-GB" b="0" i="0" u="sng" dirty="0">
                <a:latin typeface="Suisse Int'l" panose="020B0504000000000000" pitchFamily="34" charset="77"/>
              </a:rPr>
            </a:br>
            <a:endParaRPr lang="en-GB" b="0" i="0" u="sng" dirty="0">
              <a:latin typeface="Suisse Int'l" panose="020B0504000000000000" pitchFamily="34" charset="77"/>
            </a:endParaRP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5DFDDB5-2048-42EB-BFBA-44876A44CA37}"/>
              </a:ext>
            </a:extLst>
          </p:cNvPr>
          <p:cNvCxnSpPr>
            <a:cxnSpLocks/>
          </p:cNvCxnSpPr>
          <p:nvPr/>
        </p:nvCxnSpPr>
        <p:spPr>
          <a:xfrm flipV="1">
            <a:off x="3452452" y="5213350"/>
            <a:ext cx="0" cy="350154"/>
          </a:xfrm>
          <a:prstGeom prst="straightConnector1">
            <a:avLst/>
          </a:prstGeom>
          <a:ln w="3175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feld 49">
            <a:extLst>
              <a:ext uri="{FF2B5EF4-FFF2-40B4-BE49-F238E27FC236}">
                <a16:creationId xmlns:a16="http://schemas.microsoft.com/office/drawing/2014/main" id="{6F9C3038-AED7-405A-A437-5AAE3E8442B3}"/>
              </a:ext>
            </a:extLst>
          </p:cNvPr>
          <p:cNvSpPr txBox="1"/>
          <p:nvPr/>
        </p:nvSpPr>
        <p:spPr>
          <a:xfrm>
            <a:off x="2764146" y="4957863"/>
            <a:ext cx="1603000" cy="3686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600" b="0" i="0" dirty="0">
                <a:latin typeface="Suisse Int'l" panose="020B0504000000000000" pitchFamily="34" charset="77"/>
              </a:rPr>
              <a:t>two approaches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B1E9611F-8AE0-47E5-AA2B-47C4EF24960A}"/>
              </a:ext>
            </a:extLst>
          </p:cNvPr>
          <p:cNvSpPr txBox="1"/>
          <p:nvPr/>
        </p:nvSpPr>
        <p:spPr>
          <a:xfrm>
            <a:off x="2709667" y="5591606"/>
            <a:ext cx="2132475" cy="3686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b="0" i="0" u="sng" dirty="0">
                <a:latin typeface="Suisse Int'l" panose="020B0504000000000000" pitchFamily="34" charset="77"/>
              </a:rPr>
              <a:t>Output-Error</a:t>
            </a:r>
            <a:br>
              <a:rPr lang="en-GB" b="0" i="0" u="sng" dirty="0">
                <a:latin typeface="Suisse Int'l" panose="020B0504000000000000" pitchFamily="34" charset="77"/>
              </a:rPr>
            </a:br>
            <a:endParaRPr lang="en-GB" b="0" i="0" u="sng" dirty="0">
              <a:latin typeface="Suisse Int'l" panose="020B0504000000000000" pitchFamily="34" charset="77"/>
            </a:endParaRP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F2173942-DE6B-4BE2-879D-D1EECFDC67E6}"/>
              </a:ext>
            </a:extLst>
          </p:cNvPr>
          <p:cNvCxnSpPr>
            <a:cxnSpLocks/>
          </p:cNvCxnSpPr>
          <p:nvPr/>
        </p:nvCxnSpPr>
        <p:spPr>
          <a:xfrm flipV="1">
            <a:off x="3452452" y="4622800"/>
            <a:ext cx="0" cy="344574"/>
          </a:xfrm>
          <a:prstGeom prst="straightConnector1">
            <a:avLst/>
          </a:prstGeom>
          <a:ln w="31750">
            <a:solidFill>
              <a:srgbClr val="0070C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Down Arrow 18">
            <a:extLst>
              <a:ext uri="{FF2B5EF4-FFF2-40B4-BE49-F238E27FC236}">
                <a16:creationId xmlns:a16="http://schemas.microsoft.com/office/drawing/2014/main" id="{A7BB6843-12E8-4AC7-9248-0466A8CF3193}"/>
              </a:ext>
            </a:extLst>
          </p:cNvPr>
          <p:cNvSpPr/>
          <p:nvPr/>
        </p:nvSpPr>
        <p:spPr>
          <a:xfrm rot="16200000">
            <a:off x="4349415" y="4333599"/>
            <a:ext cx="281896" cy="298060"/>
          </a:xfrm>
          <a:prstGeom prst="down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4" name="Down Arrow 18">
            <a:extLst>
              <a:ext uri="{FF2B5EF4-FFF2-40B4-BE49-F238E27FC236}">
                <a16:creationId xmlns:a16="http://schemas.microsoft.com/office/drawing/2014/main" id="{F84CD8C9-7B56-4E7D-A8F9-92C5BFDE6951}"/>
              </a:ext>
            </a:extLst>
          </p:cNvPr>
          <p:cNvSpPr/>
          <p:nvPr/>
        </p:nvSpPr>
        <p:spPr>
          <a:xfrm rot="16200000">
            <a:off x="4363904" y="5578898"/>
            <a:ext cx="281896" cy="298060"/>
          </a:xfrm>
          <a:prstGeom prst="down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36C03ED6-7F37-47B6-855C-3A3F338E2C35}"/>
              </a:ext>
            </a:extLst>
          </p:cNvPr>
          <p:cNvSpPr txBox="1"/>
          <p:nvPr/>
        </p:nvSpPr>
        <p:spPr>
          <a:xfrm>
            <a:off x="4781704" y="4259823"/>
            <a:ext cx="1873814" cy="5685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600" b="0" i="0" dirty="0">
                <a:latin typeface="Suisse Int'l" panose="020B0504000000000000" pitchFamily="34" charset="77"/>
              </a:rPr>
              <a:t>Solved in one-shot linear algebra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320F93D1-D3C5-4F4A-8465-64FCB49A508C}"/>
              </a:ext>
            </a:extLst>
          </p:cNvPr>
          <p:cNvSpPr txBox="1"/>
          <p:nvPr/>
        </p:nvSpPr>
        <p:spPr>
          <a:xfrm>
            <a:off x="4780223" y="5324775"/>
            <a:ext cx="1817336" cy="8102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600" b="0" i="0" dirty="0">
                <a:latin typeface="Suisse Int'l" panose="020B0504000000000000" pitchFamily="34" charset="77"/>
              </a:rPr>
              <a:t>Solved with iterative nonlinear optimization</a:t>
            </a:r>
          </a:p>
        </p:txBody>
      </p:sp>
      <p:sp>
        <p:nvSpPr>
          <p:cNvPr id="68" name="Geschweifte Klammer links 67">
            <a:extLst>
              <a:ext uri="{FF2B5EF4-FFF2-40B4-BE49-F238E27FC236}">
                <a16:creationId xmlns:a16="http://schemas.microsoft.com/office/drawing/2014/main" id="{600F356F-7F35-4D5A-9A3D-51EA3EBBDB11}"/>
              </a:ext>
            </a:extLst>
          </p:cNvPr>
          <p:cNvSpPr/>
          <p:nvPr/>
        </p:nvSpPr>
        <p:spPr>
          <a:xfrm>
            <a:off x="6636189" y="3940380"/>
            <a:ext cx="374831" cy="1114128"/>
          </a:xfrm>
          <a:prstGeom prst="leftBrace">
            <a:avLst>
              <a:gd name="adj1" fmla="val 20531"/>
              <a:gd name="adj2" fmla="val 56514"/>
            </a:avLst>
          </a:prstGeom>
          <a:ln w="2540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70" name="Geschweifte Klammer links 69">
            <a:extLst>
              <a:ext uri="{FF2B5EF4-FFF2-40B4-BE49-F238E27FC236}">
                <a16:creationId xmlns:a16="http://schemas.microsoft.com/office/drawing/2014/main" id="{D559A2DE-58D6-4098-92B2-D60BD3042A2B}"/>
              </a:ext>
            </a:extLst>
          </p:cNvPr>
          <p:cNvSpPr/>
          <p:nvPr/>
        </p:nvSpPr>
        <p:spPr>
          <a:xfrm>
            <a:off x="6617506" y="5239397"/>
            <a:ext cx="374831" cy="1177779"/>
          </a:xfrm>
          <a:prstGeom prst="leftBrace">
            <a:avLst>
              <a:gd name="adj1" fmla="val 20531"/>
              <a:gd name="adj2" fmla="val 40881"/>
            </a:avLst>
          </a:prstGeom>
          <a:ln w="2540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00E1D997-46DD-4821-9814-447E76F7AEEB}"/>
              </a:ext>
            </a:extLst>
          </p:cNvPr>
          <p:cNvSpPr txBox="1"/>
          <p:nvPr/>
        </p:nvSpPr>
        <p:spPr>
          <a:xfrm>
            <a:off x="6936444" y="5213038"/>
            <a:ext cx="1994622" cy="5685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 dirty="0">
                <a:latin typeface="Suisse Int'l" panose="020B0504000000000000" pitchFamily="34" charset="77"/>
              </a:rPr>
              <a:t>- Any nonlinear system dynamics</a:t>
            </a:r>
          </a:p>
          <a:p>
            <a:endParaRPr lang="en-US" sz="1600" dirty="0">
              <a:latin typeface="Suisse Int'l" panose="020B0504000000000000" pitchFamily="34" charset="77"/>
            </a:endParaRPr>
          </a:p>
          <a:p>
            <a:r>
              <a:rPr lang="en-GB" sz="1600" b="0" i="0" dirty="0">
                <a:latin typeface="Suisse Int'l" panose="020B0504000000000000" pitchFamily="34" charset="77"/>
              </a:rPr>
              <a:t>- Machine learning </a:t>
            </a:r>
            <a:br>
              <a:rPr lang="en-GB" sz="1600" b="0" i="0" dirty="0">
                <a:latin typeface="Suisse Int'l" panose="020B0504000000000000" pitchFamily="34" charset="77"/>
              </a:rPr>
            </a:br>
            <a:r>
              <a:rPr lang="en-GB" sz="1600" b="0" i="0" dirty="0">
                <a:latin typeface="Suisse Int'l" panose="020B0504000000000000" pitchFamily="34" charset="77"/>
              </a:rPr>
              <a:t>   techniques</a:t>
            </a:r>
          </a:p>
          <a:p>
            <a:endParaRPr lang="en-GB" sz="1600" b="0" i="0" dirty="0">
              <a:latin typeface="Suisse Int'l" panose="020B0504000000000000" pitchFamily="34" charset="77"/>
            </a:endParaRPr>
          </a:p>
        </p:txBody>
      </p:sp>
      <p:sp>
        <p:nvSpPr>
          <p:cNvPr id="48" name="Down Arrow 18">
            <a:extLst>
              <a:ext uri="{FF2B5EF4-FFF2-40B4-BE49-F238E27FC236}">
                <a16:creationId xmlns:a16="http://schemas.microsoft.com/office/drawing/2014/main" id="{DDDB46F2-C71A-43DA-9D41-C5606E2CD5E7}"/>
              </a:ext>
            </a:extLst>
          </p:cNvPr>
          <p:cNvSpPr/>
          <p:nvPr/>
        </p:nvSpPr>
        <p:spPr>
          <a:xfrm>
            <a:off x="916489" y="5239397"/>
            <a:ext cx="281896" cy="298060"/>
          </a:xfrm>
          <a:prstGeom prst="down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37">
                <a:extLst>
                  <a:ext uri="{FF2B5EF4-FFF2-40B4-BE49-F238E27FC236}">
                    <a16:creationId xmlns:a16="http://schemas.microsoft.com/office/drawing/2014/main" id="{363323AF-20BC-433B-AA18-7789C2EE034E}"/>
                  </a:ext>
                </a:extLst>
              </p:cNvPr>
              <p:cNvSpPr txBox="1"/>
              <p:nvPr/>
            </p:nvSpPr>
            <p:spPr>
              <a:xfrm>
                <a:off x="97303" y="5644971"/>
                <a:ext cx="1911462" cy="8726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noAutofit/>
              </a:bodyPr>
              <a:lstStyle>
                <a:defPPr>
                  <a:defRPr lang="en-US"/>
                </a:defPPr>
                <a:lvl1pPr>
                  <a:defRPr sz="2400"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GB" sz="3200" b="1" dirty="0"/>
              </a:p>
            </p:txBody>
          </p:sp>
        </mc:Choice>
        <mc:Fallback xmlns="">
          <p:sp>
            <p:nvSpPr>
              <p:cNvPr id="49" name="Textfeld 37">
                <a:extLst>
                  <a:ext uri="{FF2B5EF4-FFF2-40B4-BE49-F238E27FC236}">
                    <a16:creationId xmlns:a16="http://schemas.microsoft.com/office/drawing/2014/main" id="{363323AF-20BC-433B-AA18-7789C2EE0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03" y="5644971"/>
                <a:ext cx="1911462" cy="8726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021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37" grpId="0"/>
      <p:bldP spid="19" grpId="0" animBg="1"/>
      <p:bldP spid="20" grpId="0" animBg="1"/>
      <p:bldP spid="21" grpId="0" animBg="1"/>
      <p:bldP spid="22" grpId="0" animBg="1"/>
      <p:bldP spid="23" grpId="0"/>
      <p:bldP spid="28" grpId="0" animBg="1"/>
      <p:bldP spid="29" grpId="0" animBg="1"/>
      <p:bldP spid="35" grpId="0" animBg="1"/>
      <p:bldP spid="36" grpId="0"/>
      <p:bldP spid="41" grpId="0" animBg="1"/>
      <p:bldP spid="42" grpId="0" animBg="1"/>
      <p:bldP spid="43" grpId="0" animBg="1"/>
      <p:bldP spid="32" grpId="0"/>
      <p:bldP spid="45" grpId="0" animBg="1"/>
      <p:bldP spid="17" grpId="0" animBg="1"/>
      <p:bldP spid="69" grpId="0"/>
      <p:bldP spid="46" grpId="0" animBg="1"/>
      <p:bldP spid="47" grpId="0" animBg="1"/>
      <p:bldP spid="25" grpId="0"/>
      <p:bldP spid="50" grpId="0"/>
      <p:bldP spid="51" grpId="0"/>
      <p:bldP spid="63" grpId="0" animBg="1"/>
      <p:bldP spid="64" grpId="0" animBg="1"/>
      <p:bldP spid="59" grpId="0"/>
      <p:bldP spid="67" grpId="0"/>
      <p:bldP spid="68" grpId="0" animBg="1"/>
      <p:bldP spid="70" grpId="0" animBg="1"/>
      <p:bldP spid="71" grpId="0"/>
      <p:bldP spid="48" grpId="0" animBg="1"/>
      <p:bldP spid="4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Tools – SIDPAC software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18-Apr-18</a:t>
            </a:fld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968" y="1525554"/>
            <a:ext cx="2681452" cy="3529911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DE18FC5-71AC-4DFE-8DF6-FDBBDFE8C88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09" y="3126096"/>
            <a:ext cx="5413948" cy="2904976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81104" y="2528344"/>
            <a:ext cx="4822769" cy="362857"/>
            <a:chOff x="4366951" y="3598780"/>
            <a:chExt cx="4822769" cy="362857"/>
          </a:xfrm>
        </p:grpSpPr>
        <p:sp>
          <p:nvSpPr>
            <p:cNvPr id="12" name="Down Arrow 11"/>
            <p:cNvSpPr/>
            <p:nvPr/>
          </p:nvSpPr>
          <p:spPr>
            <a:xfrm rot="16200000">
              <a:off x="4356132" y="3640023"/>
              <a:ext cx="254857" cy="233220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02600" y="3598780"/>
              <a:ext cx="4487120" cy="3628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2000" u="sng" dirty="0"/>
                <a:t>No development time needed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81105" y="1580565"/>
            <a:ext cx="5478294" cy="362857"/>
            <a:chOff x="4366951" y="3598780"/>
            <a:chExt cx="4777049" cy="362857"/>
          </a:xfrm>
        </p:grpSpPr>
        <p:sp>
          <p:nvSpPr>
            <p:cNvPr id="15" name="Down Arrow 14"/>
            <p:cNvSpPr/>
            <p:nvPr/>
          </p:nvSpPr>
          <p:spPr>
            <a:xfrm rot="16200000">
              <a:off x="4341205" y="3654950"/>
              <a:ext cx="254857" cy="203366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56880" y="3598780"/>
              <a:ext cx="4487120" cy="3628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2000" dirty="0"/>
                <a:t>Collection of over 350 state-of-the-art programs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81104" y="2054455"/>
            <a:ext cx="5478294" cy="362857"/>
            <a:chOff x="4366951" y="3598780"/>
            <a:chExt cx="4777049" cy="362857"/>
          </a:xfrm>
        </p:grpSpPr>
        <p:sp>
          <p:nvSpPr>
            <p:cNvPr id="18" name="Down Arrow 17"/>
            <p:cNvSpPr/>
            <p:nvPr/>
          </p:nvSpPr>
          <p:spPr>
            <a:xfrm rot="16200000">
              <a:off x="4341205" y="3654950"/>
              <a:ext cx="254857" cy="203366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56880" y="3598780"/>
              <a:ext cx="4487120" cy="3628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2000" dirty="0"/>
                <a:t>Used at more than 80 organization worldwide</a:t>
              </a:r>
            </a:p>
          </p:txBody>
        </p:sp>
      </p:grpSp>
      <p:grpSp>
        <p:nvGrpSpPr>
          <p:cNvPr id="20" name="Group 10">
            <a:extLst>
              <a:ext uri="{FF2B5EF4-FFF2-40B4-BE49-F238E27FC236}">
                <a16:creationId xmlns:a16="http://schemas.microsoft.com/office/drawing/2014/main" id="{73838E7B-FCC5-45F0-B5DB-D5DEBE3EA86E}"/>
              </a:ext>
            </a:extLst>
          </p:cNvPr>
          <p:cNvGrpSpPr/>
          <p:nvPr/>
        </p:nvGrpSpPr>
        <p:grpSpPr>
          <a:xfrm>
            <a:off x="681104" y="1106675"/>
            <a:ext cx="4822769" cy="362857"/>
            <a:chOff x="4366951" y="3598780"/>
            <a:chExt cx="4822769" cy="362857"/>
          </a:xfrm>
        </p:grpSpPr>
        <p:sp>
          <p:nvSpPr>
            <p:cNvPr id="21" name="Down Arrow 11">
              <a:extLst>
                <a:ext uri="{FF2B5EF4-FFF2-40B4-BE49-F238E27FC236}">
                  <a16:creationId xmlns:a16="http://schemas.microsoft.com/office/drawing/2014/main" id="{F201BEA1-F4E1-43A3-8D95-CB92C3DE4F88}"/>
                </a:ext>
              </a:extLst>
            </p:cNvPr>
            <p:cNvSpPr/>
            <p:nvPr/>
          </p:nvSpPr>
          <p:spPr>
            <a:xfrm rot="16200000">
              <a:off x="4356132" y="3640023"/>
              <a:ext cx="254857" cy="233220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/>
            </a:p>
          </p:txBody>
        </p:sp>
        <p:sp>
          <p:nvSpPr>
            <p:cNvPr id="22" name="TextBox 12">
              <a:extLst>
                <a:ext uri="{FF2B5EF4-FFF2-40B4-BE49-F238E27FC236}">
                  <a16:creationId xmlns:a16="http://schemas.microsoft.com/office/drawing/2014/main" id="{A4B95F63-8D84-470A-AB86-799C199B9B4C}"/>
                </a:ext>
              </a:extLst>
            </p:cNvPr>
            <p:cNvSpPr txBox="1"/>
            <p:nvPr/>
          </p:nvSpPr>
          <p:spPr>
            <a:xfrm>
              <a:off x="4702600" y="3598780"/>
              <a:ext cx="4487120" cy="3628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2000" dirty="0"/>
                <a:t>Implemented in </a:t>
              </a:r>
              <a:r>
                <a:rPr lang="en-GB" sz="2000" dirty="0" err="1"/>
                <a:t>Matlab</a:t>
              </a:r>
              <a:endParaRPr lang="en-GB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34948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6096E-B422-4A7C-A86B-590D49FB2AD6}" type="datetime5">
              <a:rPr lang="en-US" smtClean="0"/>
              <a:t>18-Apr-18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15"/>
          <a:stretch/>
        </p:blipFill>
        <p:spPr>
          <a:xfrm>
            <a:off x="5032721" y="1234286"/>
            <a:ext cx="3941886" cy="310276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BA4487B-3BC8-4FDF-BBCA-50F1E57E3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Tools – SIDPAC software</a:t>
            </a:r>
          </a:p>
        </p:txBody>
      </p:sp>
      <p:sp>
        <p:nvSpPr>
          <p:cNvPr id="3" name="Arc 2"/>
          <p:cNvSpPr/>
          <p:nvPr/>
        </p:nvSpPr>
        <p:spPr>
          <a:xfrm>
            <a:off x="884645" y="3277765"/>
            <a:ext cx="1979407" cy="2076226"/>
          </a:xfrm>
          <a:prstGeom prst="arc">
            <a:avLst>
              <a:gd name="adj1" fmla="val 5403677"/>
              <a:gd name="adj2" fmla="val 10727024"/>
            </a:avLst>
          </a:prstGeom>
          <a:ln w="28575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Left Brace 8"/>
          <p:cNvSpPr/>
          <p:nvPr/>
        </p:nvSpPr>
        <p:spPr>
          <a:xfrm>
            <a:off x="1890041" y="4666992"/>
            <a:ext cx="176911" cy="1376978"/>
          </a:xfrm>
          <a:prstGeom prst="leftBrace">
            <a:avLst/>
          </a:prstGeom>
          <a:ln w="28575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180939" y="4770199"/>
                <a:ext cx="2002403" cy="1170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en-GB" b="0" i="0" dirty="0">
                    <a:latin typeface="Suisse Int'l" panose="020B0504000000000000" pitchFamily="34" charset="77"/>
                  </a:rPr>
                  <a:t>Measured inputs:</a:t>
                </a:r>
              </a:p>
              <a:p>
                <a:pPr algn="l">
                  <a:lnSpc>
                    <a:spcPct val="150000"/>
                  </a:lnSpc>
                </a:pPr>
                <a:r>
                  <a:rPr lang="es-ES" b="0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s-ES" b="0" i="0" dirty="0">
                    <a:latin typeface="Suisse Int'l" panose="020B0504000000000000" pitchFamily="34" charset="77"/>
                  </a:rPr>
                  <a:t/>
                </a:r>
                <a:br>
                  <a:rPr lang="es-ES" b="0" i="0" dirty="0">
                    <a:latin typeface="Suisse Int'l" panose="020B0504000000000000" pitchFamily="34" charset="77"/>
                  </a:rPr>
                </a:br>
                <a:r>
                  <a:rPr lang="es-ES" b="0" i="0" dirty="0">
                    <a:latin typeface="Suisse Int'l" panose="020B0504000000000000" pitchFamily="34" charset="77"/>
                  </a:rPr>
                  <a:t>-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GB" b="0" i="0" dirty="0">
                  <a:latin typeface="Suisse Int'l" panose="020B0504000000000000" pitchFamily="34" charset="77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939" y="4770199"/>
                <a:ext cx="2002403" cy="1170564"/>
              </a:xfrm>
              <a:prstGeom prst="rect">
                <a:avLst/>
              </a:prstGeom>
              <a:blipFill>
                <a:blip r:embed="rId3"/>
                <a:stretch>
                  <a:fillRect l="-7317" t="-6771" b="-416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/>
          <p:cNvSpPr/>
          <p:nvPr/>
        </p:nvSpPr>
        <p:spPr>
          <a:xfrm>
            <a:off x="4758976" y="3679967"/>
            <a:ext cx="1979406" cy="1695196"/>
          </a:xfrm>
          <a:prstGeom prst="arc">
            <a:avLst>
              <a:gd name="adj1" fmla="val 5403677"/>
              <a:gd name="adj2" fmla="val 13151171"/>
            </a:avLst>
          </a:prstGeom>
          <a:ln w="28575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Left Brace 11"/>
          <p:cNvSpPr/>
          <p:nvPr/>
        </p:nvSpPr>
        <p:spPr>
          <a:xfrm>
            <a:off x="5773962" y="4706181"/>
            <a:ext cx="176911" cy="1376978"/>
          </a:xfrm>
          <a:prstGeom prst="leftBrace">
            <a:avLst/>
          </a:prstGeom>
          <a:ln w="28575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4859" y="4809388"/>
                <a:ext cx="2745829" cy="1512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en-GB" b="0" i="0" dirty="0">
                    <a:latin typeface="Suisse Int'l" panose="020B0504000000000000" pitchFamily="34" charset="77"/>
                  </a:rPr>
                  <a:t>Outputs to be validated</a:t>
                </a:r>
                <a:br>
                  <a:rPr lang="en-GB" b="0" i="0" dirty="0">
                    <a:latin typeface="Suisse Int'l" panose="020B0504000000000000" pitchFamily="34" charset="77"/>
                  </a:rPr>
                </a:br>
                <a:r>
                  <a:rPr lang="en-GB" b="0" i="0" dirty="0">
                    <a:latin typeface="Suisse Int'l" panose="020B0504000000000000" pitchFamily="34" charset="77"/>
                  </a:rPr>
                  <a:t>against </a:t>
                </a:r>
                <a:r>
                  <a:rPr lang="en-GB" b="0" i="0" u="sng" dirty="0">
                    <a:latin typeface="Suisse Int'l" panose="020B0504000000000000" pitchFamily="34" charset="77"/>
                  </a:rPr>
                  <a:t>real</a:t>
                </a:r>
                <a:r>
                  <a:rPr lang="en-GB" b="0" i="0" dirty="0">
                    <a:latin typeface="Suisse Int'l" panose="020B0504000000000000" pitchFamily="34" charset="77"/>
                  </a:rPr>
                  <a:t> flight test data:</a:t>
                </a:r>
              </a:p>
              <a:p>
                <a:pPr algn="l"/>
                <a:endParaRPr lang="en-GB" b="0" i="0" dirty="0">
                  <a:latin typeface="Suisse Int'l" panose="020B0504000000000000" pitchFamily="34" charset="77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es-ES" b="0" dirty="0"/>
                  <a:t>-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GB" b="0" i="0" dirty="0">
                  <a:latin typeface="Suisse Int'l" panose="020B0504000000000000" pitchFamily="34" charset="77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859" y="4809388"/>
                <a:ext cx="2745829" cy="1512580"/>
              </a:xfrm>
              <a:prstGeom prst="rect">
                <a:avLst/>
              </a:prstGeom>
              <a:blipFill>
                <a:blip r:embed="rId4"/>
                <a:stretch>
                  <a:fillRect l="-5333" t="-5242" r="-5111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feld 2">
            <a:extLst>
              <a:ext uri="{FF2B5EF4-FFF2-40B4-BE49-F238E27FC236}">
                <a16:creationId xmlns:a16="http://schemas.microsoft.com/office/drawing/2014/main" id="{7CC2B459-1E83-44A7-A943-FF90A123FFD1}"/>
              </a:ext>
            </a:extLst>
          </p:cNvPr>
          <p:cNvSpPr txBox="1"/>
          <p:nvPr/>
        </p:nvSpPr>
        <p:spPr>
          <a:xfrm>
            <a:off x="4237322" y="2454213"/>
            <a:ext cx="643574" cy="74778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400" b="0" i="0" dirty="0">
                <a:latin typeface="Suisse Int'l" panose="020B0504000000000000" pitchFamily="34" charset="77"/>
              </a:rPr>
              <a:t>SID</a:t>
            </a:r>
            <a:br>
              <a:rPr lang="en-GB" sz="1400" b="0" i="0" dirty="0">
                <a:latin typeface="Suisse Int'l" panose="020B0504000000000000" pitchFamily="34" charset="77"/>
              </a:rPr>
            </a:br>
            <a:r>
              <a:rPr lang="en-GB" sz="1400" b="0" i="0" dirty="0">
                <a:latin typeface="Suisse Int'l" panose="020B0504000000000000" pitchFamily="34" charset="77"/>
              </a:rPr>
              <a:t>H/C Model</a:t>
            </a:r>
          </a:p>
        </p:txBody>
      </p:sp>
      <p:cxnSp>
        <p:nvCxnSpPr>
          <p:cNvPr id="16" name="Straight Arrow Connector 15"/>
          <p:cNvCxnSpPr>
            <a:stCxn id="14" idx="3"/>
          </p:cNvCxnSpPr>
          <p:nvPr/>
        </p:nvCxnSpPr>
        <p:spPr>
          <a:xfrm>
            <a:off x="4880896" y="2828105"/>
            <a:ext cx="15182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873500" y="2828104"/>
            <a:ext cx="36382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1"/>
          <a:stretch/>
        </p:blipFill>
        <p:spPr>
          <a:xfrm>
            <a:off x="172703" y="1234286"/>
            <a:ext cx="3858458" cy="310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5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/>
      <p:bldP spid="11" grpId="0" animBg="1"/>
      <p:bldP spid="12" grpId="0" animBg="1"/>
      <p:bldP spid="13" grpId="0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What would we need?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18-Apr-18</a:t>
            </a:fld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>
            <a:off x="719580" y="2404159"/>
            <a:ext cx="4748375" cy="306379"/>
            <a:chOff x="719580" y="1339159"/>
            <a:chExt cx="4748375" cy="306379"/>
          </a:xfrm>
        </p:grpSpPr>
        <p:sp>
          <p:nvSpPr>
            <p:cNvPr id="12" name="Down Arrow 11"/>
            <p:cNvSpPr/>
            <p:nvPr/>
          </p:nvSpPr>
          <p:spPr>
            <a:xfrm rot="16200000">
              <a:off x="693834" y="1401912"/>
              <a:ext cx="254857" cy="203366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80835" y="1339159"/>
              <a:ext cx="4487120" cy="3063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dirty="0"/>
                <a:t>Complete instrumented helicopter</a:t>
              </a:r>
              <a:endParaRPr lang="es-E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19580" y="4307699"/>
            <a:ext cx="4748375" cy="312404"/>
            <a:chOff x="719580" y="4022137"/>
            <a:chExt cx="4748375" cy="312404"/>
          </a:xfrm>
        </p:grpSpPr>
        <p:sp>
          <p:nvSpPr>
            <p:cNvPr id="14" name="Down Arrow 13"/>
            <p:cNvSpPr/>
            <p:nvPr/>
          </p:nvSpPr>
          <p:spPr>
            <a:xfrm rot="16200000">
              <a:off x="693834" y="4047883"/>
              <a:ext cx="254857" cy="203366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80835" y="4028162"/>
              <a:ext cx="4487120" cy="3063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dirty="0" smtClean="0"/>
                <a:t>Flight Test operations</a:t>
              </a:r>
              <a:endParaRPr lang="es-E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339856" y="2836328"/>
            <a:ext cx="6969988" cy="1091448"/>
            <a:chOff x="597576" y="1459346"/>
            <a:chExt cx="6969988" cy="109144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488" r="15656"/>
            <a:stretch/>
          </p:blipFill>
          <p:spPr>
            <a:xfrm>
              <a:off x="3106663" y="1459346"/>
              <a:ext cx="1848986" cy="109144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509028" y="1731841"/>
              <a:ext cx="2058536" cy="5464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>
              <a:defPPr>
                <a:defRPr lang="en-US"/>
              </a:defPPr>
            </a:lstStyle>
            <a:p>
              <a:r>
                <a:rPr lang="en-GB" i="1" u="sng" dirty="0"/>
                <a:t>We already have</a:t>
              </a:r>
              <a:br>
                <a:rPr lang="en-GB" i="1" u="sng" dirty="0"/>
              </a:br>
              <a:r>
                <a:rPr lang="en-GB" i="1" u="sng" dirty="0"/>
                <a:t> this</a:t>
              </a:r>
              <a:endParaRPr lang="en-US" i="1" u="sng" dirty="0"/>
            </a:p>
          </p:txBody>
        </p:sp>
        <p:sp>
          <p:nvSpPr>
            <p:cNvPr id="19" name="Geschweifte Klammer links/rechts 12">
              <a:extLst>
                <a:ext uri="{FF2B5EF4-FFF2-40B4-BE49-F238E27FC236}">
                  <a16:creationId xmlns:a16="http://schemas.microsoft.com/office/drawing/2014/main" id="{61D1D89A-E03B-4ABB-A5C7-8560CDA77F88}"/>
                </a:ext>
              </a:extLst>
            </p:cNvPr>
            <p:cNvSpPr/>
            <p:nvPr/>
          </p:nvSpPr>
          <p:spPr>
            <a:xfrm>
              <a:off x="2641300" y="1501531"/>
              <a:ext cx="2664793" cy="1030388"/>
            </a:xfrm>
            <a:prstGeom prst="bracePair">
              <a:avLst/>
            </a:prstGeom>
            <a:ln w="25400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597576" y="1682184"/>
                  <a:ext cx="2314349" cy="54645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en-US"/>
                  </a:defPPr>
                </a:lstStyle>
                <a:p>
                  <a:r>
                    <a:rPr lang="en-GB" sz="1600" dirty="0"/>
                    <a:t>- IMUs</a:t>
                  </a:r>
                </a:p>
                <a:p>
                  <a:r>
                    <a:rPr lang="en-GB" sz="1600" dirty="0"/>
                    <a:t>- MR/TR rpm</a:t>
                  </a:r>
                </a:p>
                <a:p>
                  <a:r>
                    <a:rPr lang="en-US" sz="1600" dirty="0"/>
                    <a:t>-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𝑐𝑜𝑙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𝑙𝑎𝑡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𝑙𝑜𝑛𝑔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𝑝𝑒𝑑</m:t>
                      </m:r>
                    </m:oMath>
                  </a14:m>
                  <a:endParaRPr lang="es-ES" sz="1600" b="0" dirty="0"/>
                </a:p>
                <a:p>
                  <a:r>
                    <a:rPr lang="en-US" sz="1600" dirty="0"/>
                    <a:t>- …</a:t>
                  </a:r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576" y="1682184"/>
                  <a:ext cx="2314349" cy="546458"/>
                </a:xfrm>
                <a:prstGeom prst="rect">
                  <a:avLst/>
                </a:prstGeom>
                <a:blipFill>
                  <a:blip r:embed="rId4"/>
                  <a:stretch>
                    <a:fillRect l="-5541" t="-12360" b="-10561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/>
          <p:cNvGrpSpPr/>
          <p:nvPr/>
        </p:nvGrpSpPr>
        <p:grpSpPr>
          <a:xfrm>
            <a:off x="719580" y="1190591"/>
            <a:ext cx="4748375" cy="312404"/>
            <a:chOff x="719580" y="4022137"/>
            <a:chExt cx="4748375" cy="312404"/>
          </a:xfrm>
        </p:grpSpPr>
        <p:sp>
          <p:nvSpPr>
            <p:cNvPr id="22" name="Down Arrow 21"/>
            <p:cNvSpPr/>
            <p:nvPr/>
          </p:nvSpPr>
          <p:spPr>
            <a:xfrm rot="16200000">
              <a:off x="693834" y="4047883"/>
              <a:ext cx="254857" cy="203366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80835" y="4028162"/>
              <a:ext cx="4487120" cy="3063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dirty="0" smtClean="0"/>
                <a:t>Flight Physics</a:t>
              </a:r>
              <a:endParaRPr lang="es-E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096098" y="1655256"/>
            <a:ext cx="2851958" cy="312404"/>
            <a:chOff x="719580" y="4022137"/>
            <a:chExt cx="2851958" cy="312404"/>
          </a:xfrm>
        </p:grpSpPr>
        <p:sp>
          <p:nvSpPr>
            <p:cNvPr id="25" name="Down Arrow 24"/>
            <p:cNvSpPr/>
            <p:nvPr/>
          </p:nvSpPr>
          <p:spPr>
            <a:xfrm rot="16200000">
              <a:off x="693834" y="4047883"/>
              <a:ext cx="254857" cy="203366"/>
            </a:xfrm>
            <a:prstGeom prst="downArrow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80835" y="4028162"/>
              <a:ext cx="2590703" cy="3063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600" dirty="0" smtClean="0"/>
                <a:t>SID framework development</a:t>
              </a:r>
              <a:endParaRPr lang="en-GB" sz="16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096097" y="4762664"/>
            <a:ext cx="2636807" cy="312404"/>
            <a:chOff x="719580" y="4022137"/>
            <a:chExt cx="2636807" cy="312404"/>
          </a:xfrm>
        </p:grpSpPr>
        <p:sp>
          <p:nvSpPr>
            <p:cNvPr id="31" name="Down Arrow 30"/>
            <p:cNvSpPr/>
            <p:nvPr/>
          </p:nvSpPr>
          <p:spPr>
            <a:xfrm rot="16200000">
              <a:off x="693834" y="4047883"/>
              <a:ext cx="254857" cy="203366"/>
            </a:xfrm>
            <a:prstGeom prst="downArrow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80835" y="4028162"/>
              <a:ext cx="2375552" cy="3063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600" dirty="0" smtClean="0"/>
                <a:t>Dedicated flight test points</a:t>
              </a:r>
              <a:endParaRPr lang="en-GB" sz="16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096095" y="5353107"/>
            <a:ext cx="2568868" cy="306379"/>
            <a:chOff x="719580" y="4003963"/>
            <a:chExt cx="2326749" cy="306379"/>
          </a:xfrm>
        </p:grpSpPr>
        <p:sp>
          <p:nvSpPr>
            <p:cNvPr id="34" name="Down Arrow 33"/>
            <p:cNvSpPr/>
            <p:nvPr/>
          </p:nvSpPr>
          <p:spPr>
            <a:xfrm rot="16200000">
              <a:off x="693834" y="4047883"/>
              <a:ext cx="254857" cy="203366"/>
            </a:xfrm>
            <a:prstGeom prst="downArrow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90579" y="4003963"/>
              <a:ext cx="2055750" cy="3063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600" dirty="0" smtClean="0"/>
                <a:t>Data to be provided by Flight Test Data Analysis Team </a:t>
              </a:r>
              <a:endParaRPr lang="en-GB" sz="1600" dirty="0"/>
            </a:p>
          </p:txBody>
        </p:sp>
      </p:grpSp>
      <p:cxnSp>
        <p:nvCxnSpPr>
          <p:cNvPr id="37" name="Straight Arrow Connector 36"/>
          <p:cNvCxnSpPr/>
          <p:nvPr/>
        </p:nvCxnSpPr>
        <p:spPr>
          <a:xfrm>
            <a:off x="3848943" y="1814471"/>
            <a:ext cx="723057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Left Brace 41"/>
          <p:cNvSpPr/>
          <p:nvPr/>
        </p:nvSpPr>
        <p:spPr>
          <a:xfrm>
            <a:off x="4603021" y="1197635"/>
            <a:ext cx="225910" cy="1235154"/>
          </a:xfrm>
          <a:prstGeom prst="leftBrace">
            <a:avLst/>
          </a:prstGeom>
          <a:ln w="25400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3732904" y="4910096"/>
            <a:ext cx="723057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593527" y="4736903"/>
            <a:ext cx="3876675" cy="5215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600" dirty="0" smtClean="0"/>
              <a:t>Some of those they may already be within the current Flight Test Program </a:t>
            </a:r>
            <a:endParaRPr lang="en-GB" sz="1600" dirty="0"/>
          </a:p>
        </p:txBody>
      </p:sp>
      <p:sp>
        <p:nvSpPr>
          <p:cNvPr id="45" name="TextBox 44"/>
          <p:cNvSpPr txBox="1"/>
          <p:nvPr/>
        </p:nvSpPr>
        <p:spPr>
          <a:xfrm>
            <a:off x="4603020" y="5358897"/>
            <a:ext cx="3867181" cy="56336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600" dirty="0" smtClean="0"/>
              <a:t>Little involvement needed as data in raw form is analysed for SID methods</a:t>
            </a:r>
            <a:endParaRPr lang="en-GB" sz="1600" dirty="0"/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3715620" y="5498710"/>
            <a:ext cx="723057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828931" y="1217250"/>
            <a:ext cx="3876675" cy="10443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SIDPAC embedding within current analysis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 Specific code to be written to handle flight P3 test data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02472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6096E-B422-4A7C-A86B-590D49FB2AD6}" type="datetime5">
              <a:rPr lang="en-US" smtClean="0"/>
              <a:t>18-Apr-18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 smtClean="0"/>
              <a:t>Instrumentation overview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0040003"/>
                  </p:ext>
                </p:extLst>
              </p:nvPr>
            </p:nvGraphicFramePr>
            <p:xfrm>
              <a:off x="408791" y="1397001"/>
              <a:ext cx="8231210" cy="457348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6242">
                      <a:extLst>
                        <a:ext uri="{9D8B030D-6E8A-4147-A177-3AD203B41FA5}">
                          <a16:colId xmlns:a16="http://schemas.microsoft.com/office/drawing/2014/main" val="812677696"/>
                        </a:ext>
                      </a:extLst>
                    </a:gridCol>
                    <a:gridCol w="1181653">
                      <a:extLst>
                        <a:ext uri="{9D8B030D-6E8A-4147-A177-3AD203B41FA5}">
                          <a16:colId xmlns:a16="http://schemas.microsoft.com/office/drawing/2014/main" val="3669739950"/>
                        </a:ext>
                      </a:extLst>
                    </a:gridCol>
                    <a:gridCol w="1132114">
                      <a:extLst>
                        <a:ext uri="{9D8B030D-6E8A-4147-A177-3AD203B41FA5}">
                          <a16:colId xmlns:a16="http://schemas.microsoft.com/office/drawing/2014/main" val="2858594273"/>
                        </a:ext>
                      </a:extLst>
                    </a:gridCol>
                    <a:gridCol w="1730786">
                      <a:extLst>
                        <a:ext uri="{9D8B030D-6E8A-4147-A177-3AD203B41FA5}">
                          <a16:colId xmlns:a16="http://schemas.microsoft.com/office/drawing/2014/main" val="2648737618"/>
                        </a:ext>
                      </a:extLst>
                    </a:gridCol>
                    <a:gridCol w="2540415">
                      <a:extLst>
                        <a:ext uri="{9D8B030D-6E8A-4147-A177-3AD203B41FA5}">
                          <a16:colId xmlns:a16="http://schemas.microsoft.com/office/drawing/2014/main" val="437494418"/>
                        </a:ext>
                      </a:extLst>
                    </a:gridCol>
                  </a:tblGrid>
                  <a:tr h="817821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Physical</a:t>
                          </a:r>
                          <a:r>
                            <a:rPr lang="en-GB" sz="1600" baseline="0" dirty="0" smtClean="0"/>
                            <a:t> quantities to measure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Variables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Units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Transducer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Notes</a:t>
                          </a:r>
                          <a:endParaRPr lang="en-GB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022949"/>
                      </a:ext>
                    </a:extLst>
                  </a:tr>
                  <a:tr h="817821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Air-Relative Velocity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s-ES" sz="1600" b="0" i="1" baseline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s-ES" sz="1600" b="0" i="1" baseline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s-ES" sz="1600" b="0" i="1" baseline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en-GB" sz="1600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s-ES" sz="1600" b="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s-ES" sz="1600" b="0" i="1" dirty="0" smtClean="0">
                                  <a:latin typeface="Cambria Math" panose="02040503050406030204" pitchFamily="18" charset="0"/>
                                </a:rPr>
                                <m:t>𝑑𝑒𝑔</m:t>
                              </m:r>
                            </m:oMath>
                          </a14:m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Pressure</a:t>
                          </a:r>
                          <a:r>
                            <a:rPr lang="en-GB" sz="1600" baseline="0" dirty="0" smtClean="0"/>
                            <a:t> transducer</a:t>
                          </a:r>
                          <a:br>
                            <a:rPr lang="en-GB" sz="1600" baseline="0" dirty="0" smtClean="0"/>
                          </a:br>
                          <a:r>
                            <a:rPr lang="en-GB" sz="1600" baseline="0" dirty="0" smtClean="0"/>
                            <a:t>Flow vane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 smtClean="0"/>
                            <a:t>Difficult</a:t>
                          </a:r>
                          <a:r>
                            <a:rPr lang="en-GB" sz="1400" baseline="0" dirty="0" smtClean="0"/>
                            <a:t> to measure (local flow interaction)</a:t>
                          </a:r>
                          <a:endParaRPr lang="en-GB" sz="140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3622282"/>
                      </a:ext>
                    </a:extLst>
                  </a:tr>
                  <a:tr h="572474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Angular Velocity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b="0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𝑑𝑒𝑔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Rate gyro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 smtClean="0"/>
                            <a:t>-</a:t>
                          </a:r>
                          <a:endParaRPr lang="en-GB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8745879"/>
                      </a:ext>
                    </a:extLst>
                  </a:tr>
                  <a:tr h="572474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Translational accelerations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0" i="0" baseline="0" dirty="0" smtClean="0">
                              <a:latin typeface="+mn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s-ES" sz="1600" b="0" i="0" baseline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  <m:r>
                                <a:rPr lang="es-ES" sz="1600" b="0" i="0" baseline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s-ES" sz="1600" b="0" i="1" baseline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s-ES" sz="1600" b="0" i="1" baseline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es-ES" sz="16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1600" b="0" i="1" baseline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s-ES" sz="1600" b="0" i="1" baseline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Accelerometer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 smtClean="0"/>
                            <a:t>Noisy</a:t>
                          </a:r>
                          <a:r>
                            <a:rPr lang="en-GB" sz="1400" baseline="0" dirty="0" smtClean="0"/>
                            <a:t> measurements</a:t>
                          </a:r>
                          <a:endParaRPr lang="en-GB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5365871"/>
                      </a:ext>
                    </a:extLst>
                  </a:tr>
                  <a:tr h="572474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Rotational acceleration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̇"/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acc>
                                  <m:accPr>
                                    <m:chr m:val="̇"/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acc>
                                  <m:accPr>
                                    <m:chr m:val="̇"/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b="0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𝑑𝑒𝑔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Rate acceleration</a:t>
                          </a:r>
                          <a:r>
                            <a:rPr lang="en-GB" sz="1600" baseline="0" dirty="0" smtClean="0"/>
                            <a:t> gyro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 smtClean="0"/>
                            <a:t>Optional</a:t>
                          </a:r>
                          <a:r>
                            <a:rPr lang="en-GB" sz="1400" baseline="0" dirty="0" smtClean="0"/>
                            <a:t>, can be differentiated from velocities</a:t>
                          </a:r>
                          <a:endParaRPr lang="en-GB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6116554"/>
                      </a:ext>
                    </a:extLst>
                  </a:tr>
                  <a:tr h="414778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Euler</a:t>
                          </a:r>
                          <a:r>
                            <a:rPr lang="en-GB" sz="1600" baseline="0" dirty="0" smtClean="0"/>
                            <a:t> attitude angles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b="0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𝑑𝑒𝑔</m:t>
                              </m:r>
                            </m:oMath>
                          </a14:m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Vertical gyro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 smtClean="0"/>
                            <a:t>Optional, include gravity</a:t>
                          </a:r>
                          <a:r>
                            <a:rPr lang="en-GB" sz="1400" baseline="0" dirty="0" smtClean="0"/>
                            <a:t> </a:t>
                          </a:r>
                          <a:endParaRPr lang="en-GB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6433331"/>
                      </a:ext>
                    </a:extLst>
                  </a:tr>
                  <a:tr h="414778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Pilot controls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𝑝𝑒𝑑</m:t>
                                    </m:r>
                                  </m:sub>
                                </m:s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𝑙𝑎𝑡</m:t>
                                    </m:r>
                                  </m:sub>
                                </m:s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𝑙𝑜𝑛𝑔</m:t>
                                    </m:r>
                                  </m:sub>
                                </m:s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𝑐𝑜𝑙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b="0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Potentiometer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 smtClean="0"/>
                            <a:t>-</a:t>
                          </a:r>
                          <a:endParaRPr lang="en-GB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8111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0040003"/>
                  </p:ext>
                </p:extLst>
              </p:nvPr>
            </p:nvGraphicFramePr>
            <p:xfrm>
              <a:off x="408791" y="1397001"/>
              <a:ext cx="8231210" cy="457348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6242">
                      <a:extLst>
                        <a:ext uri="{9D8B030D-6E8A-4147-A177-3AD203B41FA5}">
                          <a16:colId xmlns:a16="http://schemas.microsoft.com/office/drawing/2014/main" val="812677696"/>
                        </a:ext>
                      </a:extLst>
                    </a:gridCol>
                    <a:gridCol w="1181653">
                      <a:extLst>
                        <a:ext uri="{9D8B030D-6E8A-4147-A177-3AD203B41FA5}">
                          <a16:colId xmlns:a16="http://schemas.microsoft.com/office/drawing/2014/main" val="3669739950"/>
                        </a:ext>
                      </a:extLst>
                    </a:gridCol>
                    <a:gridCol w="1132114">
                      <a:extLst>
                        <a:ext uri="{9D8B030D-6E8A-4147-A177-3AD203B41FA5}">
                          <a16:colId xmlns:a16="http://schemas.microsoft.com/office/drawing/2014/main" val="2858594273"/>
                        </a:ext>
                      </a:extLst>
                    </a:gridCol>
                    <a:gridCol w="1730786">
                      <a:extLst>
                        <a:ext uri="{9D8B030D-6E8A-4147-A177-3AD203B41FA5}">
                          <a16:colId xmlns:a16="http://schemas.microsoft.com/office/drawing/2014/main" val="2648737618"/>
                        </a:ext>
                      </a:extLst>
                    </a:gridCol>
                    <a:gridCol w="2540415">
                      <a:extLst>
                        <a:ext uri="{9D8B030D-6E8A-4147-A177-3AD203B41FA5}">
                          <a16:colId xmlns:a16="http://schemas.microsoft.com/office/drawing/2014/main" val="437494418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Physical</a:t>
                          </a:r>
                          <a:r>
                            <a:rPr lang="en-GB" sz="1600" baseline="0" dirty="0" smtClean="0"/>
                            <a:t> quantities to measure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Variables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Units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Transducer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Notes</a:t>
                          </a:r>
                          <a:endParaRPr lang="en-GB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02294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Air-Relative Velocity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9691" t="-102222" r="-459278" b="-35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50000" t="-102222" r="-379032" b="-35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Pressure</a:t>
                          </a:r>
                          <a:r>
                            <a:rPr lang="en-GB" sz="1600" baseline="0" dirty="0" smtClean="0"/>
                            <a:t> transducer</a:t>
                          </a:r>
                          <a:br>
                            <a:rPr lang="en-GB" sz="1600" baseline="0" dirty="0" smtClean="0"/>
                          </a:br>
                          <a:r>
                            <a:rPr lang="en-GB" sz="1600" baseline="0" dirty="0" smtClean="0"/>
                            <a:t>Flow vane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 smtClean="0"/>
                            <a:t>Difficult</a:t>
                          </a:r>
                          <a:r>
                            <a:rPr lang="en-GB" sz="1400" baseline="0" dirty="0" smtClean="0"/>
                            <a:t> to measure (local flow interaction)</a:t>
                          </a:r>
                          <a:endParaRPr lang="en-GB" sz="140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3622282"/>
                      </a:ext>
                    </a:extLst>
                  </a:tr>
                  <a:tr h="572474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Angular Velocity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9691" t="-290426" r="-459278" b="-415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50000" t="-290426" r="-379032" b="-415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Rate gyro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 smtClean="0"/>
                            <a:t>-</a:t>
                          </a:r>
                          <a:endParaRPr lang="en-GB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8745879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Translational accelerations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9691" t="-386316" r="-459278" b="-31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50000" t="-386316" r="-379032" b="-31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Accelerometer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 smtClean="0"/>
                            <a:t>Noisy</a:t>
                          </a:r>
                          <a:r>
                            <a:rPr lang="en-GB" sz="1400" baseline="0" dirty="0" smtClean="0"/>
                            <a:t> measurements</a:t>
                          </a:r>
                          <a:endParaRPr lang="en-GB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536587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Rotational acceleration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9691" t="-486316" r="-459278" b="-21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50000" t="-486316" r="-379032" b="-21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Rate acceleration</a:t>
                          </a:r>
                          <a:r>
                            <a:rPr lang="en-GB" sz="1600" baseline="0" dirty="0" smtClean="0"/>
                            <a:t> gyro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 smtClean="0"/>
                            <a:t>Optional</a:t>
                          </a:r>
                          <a:r>
                            <a:rPr lang="en-GB" sz="1400" baseline="0" dirty="0" smtClean="0"/>
                            <a:t>, can be differentiated from velocities</a:t>
                          </a:r>
                          <a:endParaRPr lang="en-GB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6116554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Euler</a:t>
                          </a:r>
                          <a:r>
                            <a:rPr lang="en-GB" sz="1600" baseline="0" dirty="0" smtClean="0"/>
                            <a:t> attitude angles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9691" t="-580208" r="-459278" b="-10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50000" t="-580208" r="-379032" b="-10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Vertical gyro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 smtClean="0"/>
                            <a:t>Optional, include gravity</a:t>
                          </a:r>
                          <a:r>
                            <a:rPr lang="en-GB" sz="1400" baseline="0" dirty="0" smtClean="0"/>
                            <a:t> </a:t>
                          </a:r>
                          <a:endParaRPr lang="en-GB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6433331"/>
                      </a:ext>
                    </a:extLst>
                  </a:tr>
                  <a:tr h="617728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Pilot controls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9691" t="-646535" r="-459278" b="-39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50000" t="-646535" r="-379032" b="-39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Potentiometer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 smtClean="0"/>
                            <a:t>-</a:t>
                          </a:r>
                          <a:endParaRPr lang="en-GB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81115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9773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6096E-B422-4A7C-A86B-590D49FB2AD6}" type="datetime5">
              <a:rPr lang="en-US" smtClean="0"/>
              <a:t>18-Apr-18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Inputs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940" y="1995811"/>
            <a:ext cx="4800500" cy="3907756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04000" y="1082085"/>
            <a:ext cx="8041286" cy="896282"/>
            <a:chOff x="-2609209" y="1063399"/>
            <a:chExt cx="8420307" cy="1023818"/>
          </a:xfrm>
        </p:grpSpPr>
        <p:sp>
          <p:nvSpPr>
            <p:cNvPr id="10" name="Down Arrow 9"/>
            <p:cNvSpPr/>
            <p:nvPr/>
          </p:nvSpPr>
          <p:spPr>
            <a:xfrm rot="16200000">
              <a:off x="-2557405" y="1042019"/>
              <a:ext cx="254857" cy="358465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-2098161" y="1063399"/>
              <a:ext cx="7909259" cy="10238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dirty="0" smtClean="0"/>
                <a:t>Dedicated flight test maneuvers are needed:</a:t>
              </a: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In any case, most of the necessary maneuvers already belong to the flight test program as part of the handling qualities assessment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9559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6096E-B422-4A7C-A86B-590D49FB2AD6}" type="datetime5">
              <a:rPr lang="en-US" smtClean="0"/>
              <a:t>18-Apr-18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 smtClean="0"/>
              <a:t>Implementation stages, overview</a:t>
            </a:r>
            <a:endParaRPr lang="en-GB" dirty="0"/>
          </a:p>
        </p:txBody>
      </p:sp>
      <p:grpSp>
        <p:nvGrpSpPr>
          <p:cNvPr id="29" name="Group 28"/>
          <p:cNvGrpSpPr/>
          <p:nvPr/>
        </p:nvGrpSpPr>
        <p:grpSpPr>
          <a:xfrm>
            <a:off x="414686" y="1060201"/>
            <a:ext cx="7930299" cy="5350950"/>
            <a:chOff x="414686" y="1103233"/>
            <a:chExt cx="7930299" cy="5350950"/>
          </a:xfrm>
        </p:grpSpPr>
        <p:grpSp>
          <p:nvGrpSpPr>
            <p:cNvPr id="9" name="Group 8"/>
            <p:cNvGrpSpPr/>
            <p:nvPr/>
          </p:nvGrpSpPr>
          <p:grpSpPr>
            <a:xfrm>
              <a:off x="6050279" y="3053908"/>
              <a:ext cx="1762462" cy="961292"/>
              <a:chOff x="351600" y="2930769"/>
              <a:chExt cx="2368154" cy="1195754"/>
            </a:xfrm>
          </p:grpSpPr>
          <p:sp>
            <p:nvSpPr>
              <p:cNvPr id="7" name="Rounded Rectangle 6"/>
              <p:cNvSpPr/>
              <p:nvPr/>
            </p:nvSpPr>
            <p:spPr>
              <a:xfrm>
                <a:off x="351600" y="2930769"/>
                <a:ext cx="2368154" cy="1195754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04000" y="3036277"/>
                <a:ext cx="2004738" cy="9730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r>
                  <a:rPr lang="en-GB" sz="1400" b="0" i="0" dirty="0" smtClean="0">
                    <a:latin typeface="Suisse Int'l" panose="020B0504000000000000" pitchFamily="34" charset="77"/>
                  </a:rPr>
                  <a:t>Development of</a:t>
                </a:r>
                <a:br>
                  <a:rPr lang="en-GB" sz="1400" b="0" i="0" dirty="0" smtClean="0">
                    <a:latin typeface="Suisse Int'l" panose="020B0504000000000000" pitchFamily="34" charset="77"/>
                  </a:rPr>
                </a:br>
                <a:r>
                  <a:rPr lang="en-GB" sz="1400" b="0" i="0" dirty="0" smtClean="0">
                    <a:latin typeface="Suisse Int'l" panose="020B0504000000000000" pitchFamily="34" charset="77"/>
                  </a:rPr>
                  <a:t>the SID framework suitable for flight test data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5903429" y="1103233"/>
              <a:ext cx="2281897" cy="593057"/>
              <a:chOff x="351600" y="2930769"/>
              <a:chExt cx="2368154" cy="1195754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351600" y="2930769"/>
                <a:ext cx="2368154" cy="1195754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04000" y="3036277"/>
                <a:ext cx="2004738" cy="9730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r>
                  <a:rPr lang="en-GB" sz="1400" b="0" i="0" dirty="0" smtClean="0">
                    <a:latin typeface="Suisse Int'l" panose="020B0504000000000000" pitchFamily="34" charset="77"/>
                  </a:rPr>
                  <a:t>FCS design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5958449" y="4246125"/>
              <a:ext cx="1946122" cy="973014"/>
              <a:chOff x="2954076" y="4489939"/>
              <a:chExt cx="2485432" cy="1312984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2954076" y="4489939"/>
                <a:ext cx="2485432" cy="1312984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317492" y="4659923"/>
                <a:ext cx="2004738" cy="9730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r>
                  <a:rPr lang="en-GB" sz="1400" b="0" i="0" dirty="0" smtClean="0">
                    <a:latin typeface="Suisse Int'l" panose="020B0504000000000000" pitchFamily="34" charset="77"/>
                  </a:rPr>
                  <a:t>P3 flight test data</a:t>
                </a:r>
              </a:p>
            </p:txBody>
          </p:sp>
        </p:grpSp>
        <p:sp>
          <p:nvSpPr>
            <p:cNvPr id="18" name="Left Brace 17"/>
            <p:cNvSpPr/>
            <p:nvPr/>
          </p:nvSpPr>
          <p:spPr>
            <a:xfrm rot="16200000">
              <a:off x="6837860" y="1551187"/>
              <a:ext cx="304800" cy="2473569"/>
            </a:xfrm>
            <a:prstGeom prst="leftBrace">
              <a:avLst/>
            </a:prstGeom>
            <a:ln w="254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735376" y="3112782"/>
              <a:ext cx="1699984" cy="844064"/>
              <a:chOff x="351600" y="2930769"/>
              <a:chExt cx="2368154" cy="1195754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351600" y="2930769"/>
                <a:ext cx="2368154" cy="1195754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504000" y="3036277"/>
                <a:ext cx="2004738" cy="9730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r>
                  <a:rPr lang="en-GB" sz="1400" b="0" i="0" dirty="0" smtClean="0">
                    <a:latin typeface="Suisse Int'l" panose="020B0504000000000000" pitchFamily="34" charset="77"/>
                  </a:rPr>
                  <a:t>Evaluation of SID possibilities for SH09</a:t>
                </a: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568548" y="4249685"/>
              <a:ext cx="2034057" cy="946621"/>
              <a:chOff x="2954076" y="4489939"/>
              <a:chExt cx="2485432" cy="1312984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954076" y="4489939"/>
                <a:ext cx="2485432" cy="1312984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317492" y="4659923"/>
                <a:ext cx="2004738" cy="9730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r>
                  <a:rPr lang="en-GB" sz="1400" b="0" i="0" dirty="0" err="1" smtClean="0">
                    <a:latin typeface="Suisse Int'l" panose="020B0504000000000000" pitchFamily="34" charset="77"/>
                  </a:rPr>
                  <a:t>Flightla</a:t>
                </a:r>
                <a:r>
                  <a:rPr lang="en-GB" sz="1400" dirty="0" err="1" smtClean="0">
                    <a:latin typeface="Suisse Int'l" panose="020B0504000000000000" pitchFamily="34" charset="77"/>
                  </a:rPr>
                  <a:t>b</a:t>
                </a:r>
                <a:r>
                  <a:rPr lang="en-GB" sz="1400" dirty="0" smtClean="0">
                    <a:latin typeface="Suisse Int'l" panose="020B0504000000000000" pitchFamily="34" charset="77"/>
                  </a:rPr>
                  <a:t> linearized model</a:t>
                </a:r>
                <a:endParaRPr lang="en-GB" sz="1400" b="0" i="0" dirty="0" smtClean="0">
                  <a:latin typeface="Suisse Int'l" panose="020B0504000000000000" pitchFamily="34" charset="77"/>
                </a:endParaRPr>
              </a:p>
            </p:txBody>
          </p:sp>
        </p:grpSp>
        <p:cxnSp>
          <p:nvCxnSpPr>
            <p:cNvPr id="25" name="Straight Arrow Connector 24"/>
            <p:cNvCxnSpPr>
              <a:stCxn id="23" idx="0"/>
              <a:endCxn id="20" idx="2"/>
            </p:cNvCxnSpPr>
            <p:nvPr/>
          </p:nvCxnSpPr>
          <p:spPr>
            <a:xfrm flipH="1" flipV="1">
              <a:off x="1585368" y="3956846"/>
              <a:ext cx="209" cy="29283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0" idx="3"/>
              <a:endCxn id="38" idx="1"/>
            </p:cNvCxnSpPr>
            <p:nvPr/>
          </p:nvCxnSpPr>
          <p:spPr>
            <a:xfrm flipV="1">
              <a:off x="2435360" y="3534554"/>
              <a:ext cx="905792" cy="2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3" idx="0"/>
              <a:endCxn id="7" idx="2"/>
            </p:cNvCxnSpPr>
            <p:nvPr/>
          </p:nvCxnSpPr>
          <p:spPr>
            <a:xfrm flipV="1">
              <a:off x="6931510" y="4015200"/>
              <a:ext cx="0" cy="23092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/>
            <p:nvPr/>
          </p:nvGrpSpPr>
          <p:grpSpPr>
            <a:xfrm>
              <a:off x="5903430" y="1891679"/>
              <a:ext cx="2281897" cy="593057"/>
              <a:chOff x="351600" y="2930769"/>
              <a:chExt cx="2368154" cy="1195754"/>
            </a:xfrm>
          </p:grpSpPr>
          <p:sp>
            <p:nvSpPr>
              <p:cNvPr id="34" name="Rounded Rectangle 33"/>
              <p:cNvSpPr/>
              <p:nvPr/>
            </p:nvSpPr>
            <p:spPr>
              <a:xfrm>
                <a:off x="351600" y="2930769"/>
                <a:ext cx="2368154" cy="1195754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504000" y="3036277"/>
                <a:ext cx="2004738" cy="9730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r>
                  <a:rPr lang="en-GB" sz="1400" b="0" i="0" dirty="0" smtClean="0">
                    <a:latin typeface="Suisse Int'l" panose="020B0504000000000000" pitchFamily="34" charset="77"/>
                  </a:rPr>
                  <a:t>Simulation development</a:t>
                </a: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3341152" y="3053908"/>
              <a:ext cx="1762462" cy="961292"/>
              <a:chOff x="351600" y="2930769"/>
              <a:chExt cx="2368154" cy="1195754"/>
            </a:xfrm>
          </p:grpSpPr>
          <p:sp>
            <p:nvSpPr>
              <p:cNvPr id="38" name="Rounded Rectangle 37"/>
              <p:cNvSpPr/>
              <p:nvPr/>
            </p:nvSpPr>
            <p:spPr>
              <a:xfrm>
                <a:off x="351600" y="2930769"/>
                <a:ext cx="2368154" cy="1195754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04000" y="3036277"/>
                <a:ext cx="2004738" cy="9730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r>
                  <a:rPr lang="en-GB" sz="1400" b="0" i="0" dirty="0" smtClean="0">
                    <a:latin typeface="Suisse Int'l" panose="020B0504000000000000" pitchFamily="34" charset="77"/>
                  </a:rPr>
                  <a:t>Integration of SID routine with </a:t>
                </a:r>
                <a:r>
                  <a:rPr lang="en-GB" sz="1400" b="0" i="0" dirty="0" err="1" smtClean="0">
                    <a:latin typeface="Suisse Int'l" panose="020B0504000000000000" pitchFamily="34" charset="77"/>
                  </a:rPr>
                  <a:t>Flightlab</a:t>
                </a:r>
                <a:endParaRPr lang="en-GB" sz="1400" b="0" i="0" dirty="0" smtClean="0">
                  <a:latin typeface="Suisse Int'l" panose="020B0504000000000000" pitchFamily="34" charset="77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3249322" y="4301105"/>
              <a:ext cx="1946122" cy="973014"/>
              <a:chOff x="2954076" y="4489939"/>
              <a:chExt cx="2485432" cy="1312984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2954076" y="4489939"/>
                <a:ext cx="2485432" cy="1312984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3317492" y="4659923"/>
                <a:ext cx="2004738" cy="9730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r>
                  <a:rPr lang="en-GB" sz="1400" b="0" i="0" dirty="0" err="1" smtClean="0">
                    <a:latin typeface="Suisse Int'l" panose="020B0504000000000000" pitchFamily="34" charset="77"/>
                  </a:rPr>
                  <a:t>Flightlab</a:t>
                </a:r>
                <a:r>
                  <a:rPr lang="en-GB" sz="1400" b="0" i="0" dirty="0" smtClean="0">
                    <a:latin typeface="Suisse Int'l" panose="020B0504000000000000" pitchFamily="34" charset="77"/>
                  </a:rPr>
                  <a:t> nonlinear model</a:t>
                </a:r>
              </a:p>
            </p:txBody>
          </p:sp>
        </p:grpSp>
        <p:cxnSp>
          <p:nvCxnSpPr>
            <p:cNvPr id="44" name="Straight Arrow Connector 43"/>
            <p:cNvCxnSpPr>
              <a:stCxn id="41" idx="0"/>
              <a:endCxn id="38" idx="2"/>
            </p:cNvCxnSpPr>
            <p:nvPr/>
          </p:nvCxnSpPr>
          <p:spPr>
            <a:xfrm flipV="1">
              <a:off x="4222383" y="4015200"/>
              <a:ext cx="0" cy="28590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38" idx="3"/>
              <a:endCxn id="7" idx="1"/>
            </p:cNvCxnSpPr>
            <p:nvPr/>
          </p:nvCxnSpPr>
          <p:spPr>
            <a:xfrm>
              <a:off x="5103614" y="3534554"/>
              <a:ext cx="94666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Left Brace 55"/>
            <p:cNvSpPr/>
            <p:nvPr/>
          </p:nvSpPr>
          <p:spPr>
            <a:xfrm rot="16200000">
              <a:off x="4077481" y="1578769"/>
              <a:ext cx="304800" cy="2473569"/>
            </a:xfrm>
            <a:prstGeom prst="leftBrace">
              <a:avLst/>
            </a:prstGeom>
            <a:ln w="254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3143051" y="1696291"/>
              <a:ext cx="2281897" cy="816028"/>
              <a:chOff x="351600" y="2930769"/>
              <a:chExt cx="2368154" cy="1195754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351600" y="2930769"/>
                <a:ext cx="2368154" cy="1195754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504000" y="3036277"/>
                <a:ext cx="2004738" cy="9730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r>
                  <a:rPr lang="en-GB" sz="1400" b="0" i="0" dirty="0" smtClean="0">
                    <a:latin typeface="Suisse Int'l" panose="020B0504000000000000" pitchFamily="34" charset="77"/>
                  </a:rPr>
                  <a:t>Optimization of </a:t>
                </a:r>
                <a:r>
                  <a:rPr lang="en-GB" sz="1400" b="0" i="0" dirty="0" err="1" smtClean="0">
                    <a:latin typeface="Suisse Int'l" panose="020B0504000000000000" pitchFamily="34" charset="77"/>
                  </a:rPr>
                  <a:t>Flightlab</a:t>
                </a:r>
                <a:r>
                  <a:rPr lang="en-GB" sz="1400" b="0" i="0" dirty="0" smtClean="0">
                    <a:latin typeface="Suisse Int'l" panose="020B0504000000000000" pitchFamily="34" charset="77"/>
                  </a:rPr>
                  <a:t> parameters to match flight data</a:t>
                </a:r>
              </a:p>
            </p:txBody>
          </p:sp>
        </p:grpSp>
        <p:sp>
          <p:nvSpPr>
            <p:cNvPr id="48" name="Left Brace 47"/>
            <p:cNvSpPr/>
            <p:nvPr/>
          </p:nvSpPr>
          <p:spPr>
            <a:xfrm rot="16200000">
              <a:off x="1499071" y="4206567"/>
              <a:ext cx="304800" cy="2473569"/>
            </a:xfrm>
            <a:prstGeom prst="leftBrace">
              <a:avLst/>
            </a:prstGeom>
            <a:ln w="254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49" name="Left Brace 48"/>
            <p:cNvSpPr/>
            <p:nvPr/>
          </p:nvSpPr>
          <p:spPr>
            <a:xfrm rot="16200000">
              <a:off x="4227436" y="4206568"/>
              <a:ext cx="304800" cy="2473569"/>
            </a:xfrm>
            <a:prstGeom prst="leftBrace">
              <a:avLst/>
            </a:prstGeom>
            <a:ln w="254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50" name="Left Brace 49"/>
            <p:cNvSpPr/>
            <p:nvPr/>
          </p:nvSpPr>
          <p:spPr>
            <a:xfrm rot="16200000">
              <a:off x="6955801" y="4206567"/>
              <a:ext cx="304800" cy="2473569"/>
            </a:xfrm>
            <a:prstGeom prst="leftBrace">
              <a:avLst/>
            </a:prstGeom>
            <a:ln w="254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33791" y="5678945"/>
              <a:ext cx="2435360" cy="7676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GB" b="0" i="1" dirty="0" smtClean="0">
                  <a:solidFill>
                    <a:srgbClr val="0070C0"/>
                  </a:solidFill>
                  <a:latin typeface="Suisse Int'l" panose="020B0504000000000000" pitchFamily="34" charset="77"/>
                </a:rPr>
                <a:t>SID framework</a:t>
              </a:r>
              <a:br>
                <a:rPr lang="en-GB" b="0" i="1" dirty="0" smtClean="0">
                  <a:solidFill>
                    <a:srgbClr val="0070C0"/>
                  </a:solidFill>
                  <a:latin typeface="Suisse Int'l" panose="020B0504000000000000" pitchFamily="34" charset="77"/>
                </a:rPr>
              </a:br>
              <a:r>
                <a:rPr lang="en-GB" b="0" i="1" dirty="0" smtClean="0">
                  <a:solidFill>
                    <a:srgbClr val="0070C0"/>
                  </a:solidFill>
                  <a:latin typeface="Suisse Int'l" panose="020B0504000000000000" pitchFamily="34" charset="77"/>
                </a:rPr>
                <a:t>development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868144" y="5600654"/>
              <a:ext cx="2435360" cy="7676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GB" i="1" dirty="0" smtClean="0">
                  <a:solidFill>
                    <a:srgbClr val="0070C0"/>
                  </a:solidFill>
                  <a:latin typeface="Suisse Int'l" panose="020B0504000000000000" pitchFamily="34" charset="77"/>
                </a:rPr>
                <a:t>Development of essential technology</a:t>
              </a:r>
              <a:endParaRPr lang="en-GB" b="0" i="1" dirty="0" smtClean="0">
                <a:solidFill>
                  <a:srgbClr val="0070C0"/>
                </a:solidFill>
                <a:latin typeface="Suisse Int'l" panose="020B0504000000000000" pitchFamily="34" charset="7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162156" y="5686494"/>
              <a:ext cx="2435360" cy="7676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GB" b="0" i="1" dirty="0" err="1" smtClean="0">
                  <a:solidFill>
                    <a:srgbClr val="0070C0"/>
                  </a:solidFill>
                  <a:latin typeface="Suisse Int'l" panose="020B0504000000000000" pitchFamily="34" charset="77"/>
                </a:rPr>
                <a:t>Flightlab</a:t>
              </a:r>
              <a:endParaRPr lang="en-GB" b="0" i="1" dirty="0" smtClean="0">
                <a:solidFill>
                  <a:srgbClr val="0070C0"/>
                </a:solidFill>
                <a:latin typeface="Suisse Int'l" panose="020B0504000000000000" pitchFamily="34" charset="77"/>
              </a:endParaRPr>
            </a:p>
            <a:p>
              <a:pPr algn="ctr"/>
              <a:r>
                <a:rPr lang="en-GB" i="1" dirty="0" smtClean="0">
                  <a:solidFill>
                    <a:srgbClr val="0070C0"/>
                  </a:solidFill>
                  <a:latin typeface="Suisse Int'l" panose="020B0504000000000000" pitchFamily="34" charset="77"/>
                </a:rPr>
                <a:t>validation</a:t>
              </a:r>
              <a:endParaRPr lang="en-GB" b="0" i="1" dirty="0" smtClean="0">
                <a:solidFill>
                  <a:srgbClr val="0070C0"/>
                </a:solidFill>
                <a:latin typeface="Suisse Int'l" panose="020B0504000000000000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3542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 smtClean="0"/>
              <a:t>Implementation stages, detailed view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18-Apr-18</a:t>
            </a:fld>
            <a:endParaRPr lang="en-GB" dirty="0"/>
          </a:p>
        </p:txBody>
      </p:sp>
      <p:grpSp>
        <p:nvGrpSpPr>
          <p:cNvPr id="13" name="Group 12"/>
          <p:cNvGrpSpPr/>
          <p:nvPr/>
        </p:nvGrpSpPr>
        <p:grpSpPr>
          <a:xfrm>
            <a:off x="504000" y="969483"/>
            <a:ext cx="8041286" cy="896282"/>
            <a:chOff x="-2609209" y="1063399"/>
            <a:chExt cx="8420307" cy="1023818"/>
          </a:xfrm>
        </p:grpSpPr>
        <p:sp>
          <p:nvSpPr>
            <p:cNvPr id="14" name="Down Arrow 13"/>
            <p:cNvSpPr/>
            <p:nvPr/>
          </p:nvSpPr>
          <p:spPr>
            <a:xfrm rot="16200000">
              <a:off x="-2557405" y="1042019"/>
              <a:ext cx="254857" cy="358465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-2098161" y="1063399"/>
              <a:ext cx="7909259" cy="10238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dirty="0"/>
                <a:t>Perform </a:t>
              </a:r>
              <a:r>
                <a:rPr lang="en-US" u="sng" dirty="0"/>
                <a:t>first approach System ID</a:t>
              </a:r>
              <a:r>
                <a:rPr lang="en-US" dirty="0"/>
                <a:t> on </a:t>
              </a:r>
              <a:r>
                <a:rPr lang="en-US" dirty="0" err="1"/>
                <a:t>FlightLab</a:t>
              </a:r>
              <a:r>
                <a:rPr lang="en-US" dirty="0"/>
                <a:t>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Rigid body System ID framework </a:t>
              </a:r>
              <a:r>
                <a:rPr lang="en-US" dirty="0" smtClean="0"/>
                <a:t>using </a:t>
              </a:r>
              <a:r>
                <a:rPr lang="en-US" dirty="0" err="1" smtClean="0"/>
                <a:t>FlightLab</a:t>
              </a:r>
              <a:r>
                <a:rPr lang="en-US" dirty="0" smtClean="0"/>
                <a:t> </a:t>
              </a:r>
              <a:r>
                <a:rPr lang="en-US" dirty="0"/>
                <a:t>linearized model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Inclusion of simulated disturbances in the measurements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03999" y="2750187"/>
            <a:ext cx="8041286" cy="1745291"/>
            <a:chOff x="-2609209" y="1092426"/>
            <a:chExt cx="8420307" cy="1745291"/>
          </a:xfrm>
        </p:grpSpPr>
        <p:sp>
          <p:nvSpPr>
            <p:cNvPr id="19" name="Down Arrow 18"/>
            <p:cNvSpPr/>
            <p:nvPr/>
          </p:nvSpPr>
          <p:spPr>
            <a:xfrm rot="16200000">
              <a:off x="-2557405" y="1042019"/>
              <a:ext cx="254857" cy="358465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-2098161" y="1092426"/>
              <a:ext cx="7909259" cy="17452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dirty="0"/>
                <a:t>Develop a System ID framework suitable for </a:t>
              </a:r>
              <a:r>
                <a:rPr lang="en-US" u="sng" dirty="0"/>
                <a:t>real flight test data</a:t>
              </a:r>
              <a:r>
                <a:rPr lang="en-US" dirty="0"/>
                <a:t>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Rigid body System ID framework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Use of </a:t>
              </a:r>
              <a:r>
                <a:rPr lang="en-US" u="sng" dirty="0"/>
                <a:t>P2 flight test data </a:t>
              </a:r>
              <a:r>
                <a:rPr lang="en-US" dirty="0"/>
                <a:t>if </a:t>
              </a:r>
              <a:r>
                <a:rPr lang="en-US" dirty="0" smtClean="0"/>
                <a:t>suitable</a:t>
              </a: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Provide dynamic model of P2 suitable for:</a:t>
              </a:r>
            </a:p>
            <a:p>
              <a:pPr marL="742950" lvl="1" indent="-285750">
                <a:buFont typeface="Courier New" panose="02070309020205020404" pitchFamily="49" charset="0"/>
                <a:buChar char="o"/>
              </a:pPr>
              <a:r>
                <a:rPr lang="en-US" u="sng" dirty="0"/>
                <a:t>FCS design</a:t>
              </a:r>
            </a:p>
            <a:p>
              <a:pPr marL="742950" lvl="1" indent="-285750">
                <a:buFont typeface="Courier New" panose="02070309020205020404" pitchFamily="49" charset="0"/>
                <a:buChar char="o"/>
              </a:pPr>
              <a:r>
                <a:rPr lang="en-US" u="sng" dirty="0"/>
                <a:t>Simulator development</a:t>
              </a:r>
            </a:p>
          </p:txBody>
        </p:sp>
      </p:grpSp>
      <p:grpSp>
        <p:nvGrpSpPr>
          <p:cNvPr id="12" name="Group 17">
            <a:extLst>
              <a:ext uri="{FF2B5EF4-FFF2-40B4-BE49-F238E27FC236}">
                <a16:creationId xmlns:a16="http://schemas.microsoft.com/office/drawing/2014/main" id="{37E67E10-ADB7-4C02-B2F9-B02365F8A034}"/>
              </a:ext>
            </a:extLst>
          </p:cNvPr>
          <p:cNvGrpSpPr/>
          <p:nvPr/>
        </p:nvGrpSpPr>
        <p:grpSpPr>
          <a:xfrm>
            <a:off x="503998" y="4577217"/>
            <a:ext cx="6834458" cy="1450704"/>
            <a:chOff x="-2609209" y="1063398"/>
            <a:chExt cx="7954035" cy="1450704"/>
          </a:xfrm>
        </p:grpSpPr>
        <p:sp>
          <p:nvSpPr>
            <p:cNvPr id="16" name="Down Arrow 18">
              <a:extLst>
                <a:ext uri="{FF2B5EF4-FFF2-40B4-BE49-F238E27FC236}">
                  <a16:creationId xmlns:a16="http://schemas.microsoft.com/office/drawing/2014/main" id="{4F28DC38-A8C6-42BE-88B3-E53253963E83}"/>
                </a:ext>
              </a:extLst>
            </p:cNvPr>
            <p:cNvSpPr/>
            <p:nvPr/>
          </p:nvSpPr>
          <p:spPr>
            <a:xfrm rot="16200000">
              <a:off x="-2557405" y="1042019"/>
              <a:ext cx="254857" cy="358465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TextBox 19">
              <a:extLst>
                <a:ext uri="{FF2B5EF4-FFF2-40B4-BE49-F238E27FC236}">
                  <a16:creationId xmlns:a16="http://schemas.microsoft.com/office/drawing/2014/main" id="{276D1A12-0B28-474C-8E6A-C5F8CD84E4DE}"/>
                </a:ext>
              </a:extLst>
            </p:cNvPr>
            <p:cNvSpPr txBox="1"/>
            <p:nvPr/>
          </p:nvSpPr>
          <p:spPr>
            <a:xfrm>
              <a:off x="-2098161" y="1063398"/>
              <a:ext cx="7442987" cy="14507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dirty="0"/>
                <a:t>Assist </a:t>
              </a:r>
              <a:r>
                <a:rPr lang="en-US" u="sng" dirty="0"/>
                <a:t>P3 flight envelope expansion</a:t>
              </a:r>
              <a:r>
                <a:rPr lang="en-US" dirty="0"/>
                <a:t> in Sicily: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Developed System ID framework could be ready to:</a:t>
              </a:r>
            </a:p>
            <a:p>
              <a:pPr marL="742950" lvl="1" indent="-285750">
                <a:buFont typeface="Courier New" panose="02070309020205020404" pitchFamily="49" charset="0"/>
                <a:buChar char="o"/>
              </a:pPr>
              <a:r>
                <a:rPr lang="en-GB" dirty="0"/>
                <a:t>Perform </a:t>
              </a:r>
              <a:r>
                <a:rPr lang="en-GB" u="sng" dirty="0"/>
                <a:t>post-flight analysis</a:t>
              </a:r>
              <a:r>
                <a:rPr lang="en-GB" dirty="0"/>
                <a:t> for accurate parameter estimation</a:t>
              </a:r>
            </a:p>
            <a:p>
              <a:pPr marL="742950" lvl="1" indent="-285750">
                <a:buFont typeface="Courier New" panose="02070309020205020404" pitchFamily="49" charset="0"/>
                <a:buChar char="o"/>
              </a:pPr>
              <a:r>
                <a:rPr lang="en-US" u="sng" dirty="0"/>
                <a:t>Real-time dynamic modelling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Address </a:t>
              </a:r>
              <a:r>
                <a:rPr lang="en-US" u="sng" dirty="0"/>
                <a:t>handling qualities issues</a:t>
              </a:r>
            </a:p>
          </p:txBody>
        </p:sp>
      </p:grpSp>
      <p:sp>
        <p:nvSpPr>
          <p:cNvPr id="21" name="Geschweifte Klammer rechts 20">
            <a:extLst>
              <a:ext uri="{FF2B5EF4-FFF2-40B4-BE49-F238E27FC236}">
                <a16:creationId xmlns:a16="http://schemas.microsoft.com/office/drawing/2014/main" id="{BB293318-1F96-4654-86F1-5BD4C21409B3}"/>
              </a:ext>
            </a:extLst>
          </p:cNvPr>
          <p:cNvSpPr/>
          <p:nvPr/>
        </p:nvSpPr>
        <p:spPr>
          <a:xfrm>
            <a:off x="7320231" y="1023272"/>
            <a:ext cx="330200" cy="3355480"/>
          </a:xfrm>
          <a:prstGeom prst="rightBrace">
            <a:avLst>
              <a:gd name="adj1" fmla="val 34295"/>
              <a:gd name="adj2" fmla="val 43644"/>
            </a:avLst>
          </a:prstGeom>
          <a:ln w="2540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278B3F5-BCAB-419B-BAF1-3A43490F7D9D}"/>
              </a:ext>
            </a:extLst>
          </p:cNvPr>
          <p:cNvGrpSpPr/>
          <p:nvPr/>
        </p:nvGrpSpPr>
        <p:grpSpPr>
          <a:xfrm>
            <a:off x="7924572" y="2000809"/>
            <a:ext cx="866131" cy="1230828"/>
            <a:chOff x="7517347" y="1762994"/>
            <a:chExt cx="866131" cy="1230828"/>
          </a:xfrm>
        </p:grpSpPr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5729282-236D-4B3A-9070-4346911971D5}"/>
                </a:ext>
              </a:extLst>
            </p:cNvPr>
            <p:cNvSpPr txBox="1"/>
            <p:nvPr/>
          </p:nvSpPr>
          <p:spPr>
            <a:xfrm>
              <a:off x="7517347" y="1762994"/>
              <a:ext cx="866131" cy="4664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GB" b="0" i="0" dirty="0">
                  <a:latin typeface="Suisse Int'l" panose="020B0504000000000000" pitchFamily="34" charset="77"/>
                </a:rPr>
                <a:t>April</a:t>
              </a:r>
              <a:endParaRPr lang="en-GB" b="0" i="0" u="sng" dirty="0">
                <a:latin typeface="Suisse Int'l" panose="020B0504000000000000" pitchFamily="34" charset="77"/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0970DF39-C233-4B86-A985-487E1D2BB647}"/>
                </a:ext>
              </a:extLst>
            </p:cNvPr>
            <p:cNvSpPr txBox="1"/>
            <p:nvPr/>
          </p:nvSpPr>
          <p:spPr>
            <a:xfrm>
              <a:off x="7517347" y="2527416"/>
              <a:ext cx="866131" cy="4664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GB" b="0" i="0" dirty="0">
                  <a:latin typeface="Suisse Int'l" panose="020B0504000000000000" pitchFamily="34" charset="77"/>
                </a:rPr>
                <a:t>Beginning of </a:t>
              </a:r>
              <a:br>
                <a:rPr lang="en-GB" b="0" i="0" dirty="0">
                  <a:latin typeface="Suisse Int'l" panose="020B0504000000000000" pitchFamily="34" charset="77"/>
                </a:rPr>
              </a:br>
              <a:r>
                <a:rPr lang="en-GB" b="0" i="0" dirty="0">
                  <a:latin typeface="Suisse Int'l" panose="020B0504000000000000" pitchFamily="34" charset="77"/>
                </a:rPr>
                <a:t>summer</a:t>
              </a:r>
              <a:endParaRPr lang="en-GB" b="0" i="0" u="sng" dirty="0">
                <a:latin typeface="Suisse Int'l" panose="020B0504000000000000" pitchFamily="34" charset="77"/>
              </a:endParaRPr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9995D219-93C4-48A0-9F46-6D21DCE03251}"/>
                </a:ext>
              </a:extLst>
            </p:cNvPr>
            <p:cNvCxnSpPr/>
            <p:nvPr/>
          </p:nvCxnSpPr>
          <p:spPr>
            <a:xfrm>
              <a:off x="7950412" y="2114550"/>
              <a:ext cx="0" cy="412866"/>
            </a:xfrm>
            <a:prstGeom prst="straightConnector1">
              <a:avLst/>
            </a:prstGeom>
            <a:ln w="25400"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E2DEA964-202E-4A93-9AEC-48D32746D7DF}"/>
              </a:ext>
            </a:extLst>
          </p:cNvPr>
          <p:cNvGrpSpPr/>
          <p:nvPr/>
        </p:nvGrpSpPr>
        <p:grpSpPr>
          <a:xfrm>
            <a:off x="7920457" y="4499807"/>
            <a:ext cx="869140" cy="1470611"/>
            <a:chOff x="7650000" y="1718020"/>
            <a:chExt cx="869140" cy="1470611"/>
          </a:xfrm>
        </p:grpSpPr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5D521513-9F8B-42F1-9B68-CF1527650171}"/>
                </a:ext>
              </a:extLst>
            </p:cNvPr>
            <p:cNvSpPr txBox="1"/>
            <p:nvPr/>
          </p:nvSpPr>
          <p:spPr>
            <a:xfrm>
              <a:off x="7650000" y="1718020"/>
              <a:ext cx="866131" cy="4664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GB" b="0" i="0" dirty="0">
                  <a:latin typeface="Suisse Int'l" panose="020B0504000000000000" pitchFamily="34" charset="77"/>
                </a:rPr>
                <a:t>Beginning of </a:t>
              </a:r>
              <a:br>
                <a:rPr lang="en-GB" b="0" i="0" dirty="0">
                  <a:latin typeface="Suisse Int'l" panose="020B0504000000000000" pitchFamily="34" charset="77"/>
                </a:rPr>
              </a:br>
              <a:r>
                <a:rPr lang="en-GB" b="0" i="0" dirty="0">
                  <a:latin typeface="Suisse Int'l" panose="020B0504000000000000" pitchFamily="34" charset="77"/>
                </a:rPr>
                <a:t>summer</a:t>
              </a:r>
              <a:endParaRPr lang="en-GB" b="0" i="0" u="sng" dirty="0">
                <a:latin typeface="Suisse Int'l" panose="020B0504000000000000" pitchFamily="34" charset="77"/>
              </a:endParaRPr>
            </a:p>
          </p:txBody>
        </p: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A934BE6C-29A6-4169-96A9-597BF9BCF21A}"/>
                </a:ext>
              </a:extLst>
            </p:cNvPr>
            <p:cNvCxnSpPr/>
            <p:nvPr/>
          </p:nvCxnSpPr>
          <p:spPr>
            <a:xfrm>
              <a:off x="8079648" y="2393553"/>
              <a:ext cx="0" cy="412866"/>
            </a:xfrm>
            <a:prstGeom prst="straightConnector1">
              <a:avLst/>
            </a:prstGeom>
            <a:ln w="25400"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CD755712-6ADB-4148-8508-82A936A36BB7}"/>
                </a:ext>
              </a:extLst>
            </p:cNvPr>
            <p:cNvSpPr txBox="1"/>
            <p:nvPr/>
          </p:nvSpPr>
          <p:spPr>
            <a:xfrm>
              <a:off x="7653009" y="2722225"/>
              <a:ext cx="866131" cy="4664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GB" b="0" i="0" dirty="0">
                  <a:latin typeface="Suisse Int'l" panose="020B0504000000000000" pitchFamily="34" charset="77"/>
                </a:rPr>
                <a:t>…</a:t>
              </a:r>
              <a:endParaRPr lang="en-GB" b="0" i="0" u="sng" dirty="0">
                <a:latin typeface="Suisse Int'l" panose="020B0504000000000000" pitchFamily="34" charset="77"/>
              </a:endParaRPr>
            </a:p>
          </p:txBody>
        </p:sp>
      </p:grpSp>
      <p:sp>
        <p:nvSpPr>
          <p:cNvPr id="27" name="Geschweifte Klammer rechts 26">
            <a:extLst>
              <a:ext uri="{FF2B5EF4-FFF2-40B4-BE49-F238E27FC236}">
                <a16:creationId xmlns:a16="http://schemas.microsoft.com/office/drawing/2014/main" id="{58886161-0FB1-40B1-A52F-263905B1099A}"/>
              </a:ext>
            </a:extLst>
          </p:cNvPr>
          <p:cNvSpPr/>
          <p:nvPr/>
        </p:nvSpPr>
        <p:spPr>
          <a:xfrm>
            <a:off x="7320231" y="4555706"/>
            <a:ext cx="330200" cy="1627658"/>
          </a:xfrm>
          <a:prstGeom prst="rightBrace">
            <a:avLst>
              <a:gd name="adj1" fmla="val 34295"/>
              <a:gd name="adj2" fmla="val 43644"/>
            </a:avLst>
          </a:prstGeom>
          <a:ln w="2540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grpSp>
        <p:nvGrpSpPr>
          <p:cNvPr id="29" name="Group 28"/>
          <p:cNvGrpSpPr/>
          <p:nvPr/>
        </p:nvGrpSpPr>
        <p:grpSpPr>
          <a:xfrm>
            <a:off x="504000" y="1979779"/>
            <a:ext cx="8041286" cy="624120"/>
            <a:chOff x="-2609209" y="1063399"/>
            <a:chExt cx="8420307" cy="712929"/>
          </a:xfrm>
        </p:grpSpPr>
        <p:sp>
          <p:nvSpPr>
            <p:cNvPr id="30" name="Down Arrow 29"/>
            <p:cNvSpPr/>
            <p:nvPr/>
          </p:nvSpPr>
          <p:spPr>
            <a:xfrm rot="16200000">
              <a:off x="-2557405" y="1042019"/>
              <a:ext cx="254857" cy="358465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-2098161" y="1063399"/>
              <a:ext cx="7909259" cy="7129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dirty="0" smtClean="0"/>
                <a:t>Embedment of SID within </a:t>
              </a:r>
              <a:r>
                <a:rPr lang="en-US" dirty="0"/>
                <a:t>on </a:t>
              </a:r>
              <a:r>
                <a:rPr lang="en-US" dirty="0" err="1"/>
                <a:t>FlightLab</a:t>
              </a:r>
              <a:r>
                <a:rPr lang="en-US" dirty="0"/>
                <a:t>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u="sng" dirty="0"/>
                <a:t>Optimization of </a:t>
              </a:r>
              <a:r>
                <a:rPr lang="en-US" u="sng" dirty="0" err="1"/>
                <a:t>Flightlab</a:t>
              </a:r>
              <a:r>
                <a:rPr lang="en-US" u="sng" dirty="0"/>
                <a:t> parameters</a:t>
              </a:r>
              <a:r>
                <a:rPr lang="en-US" dirty="0"/>
                <a:t> to match flight </a:t>
              </a:r>
              <a:r>
                <a:rPr lang="en-US" dirty="0" smtClean="0"/>
                <a:t>data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546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Why to introduce System ID into P3 test campaign?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18-Apr-18</a:t>
            </a:fld>
            <a:endParaRPr lang="en-GB" dirty="0"/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13C80BAB-E70F-495F-B062-264F0FDA9E0E}"/>
              </a:ext>
            </a:extLst>
          </p:cNvPr>
          <p:cNvSpPr/>
          <p:nvPr/>
        </p:nvSpPr>
        <p:spPr>
          <a:xfrm>
            <a:off x="5824116" y="1937017"/>
            <a:ext cx="330200" cy="3331833"/>
          </a:xfrm>
          <a:prstGeom prst="rightBrace">
            <a:avLst>
              <a:gd name="adj1" fmla="val 34295"/>
              <a:gd name="adj2" fmla="val 43644"/>
            </a:avLst>
          </a:prstGeom>
          <a:ln w="2540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E37A8B9-72E7-4CD4-946B-AF7F0601C4C7}"/>
              </a:ext>
            </a:extLst>
          </p:cNvPr>
          <p:cNvSpPr txBox="1"/>
          <p:nvPr/>
        </p:nvSpPr>
        <p:spPr>
          <a:xfrm>
            <a:off x="6285859" y="3074198"/>
            <a:ext cx="866131" cy="95405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GB" sz="2200" b="0" i="0" dirty="0">
                <a:latin typeface="Suisse Int'l" panose="020B0504000000000000" pitchFamily="34" charset="77"/>
              </a:rPr>
              <a:t>We have to do it </a:t>
            </a:r>
            <a:r>
              <a:rPr lang="en-GB" sz="2200" b="0" i="0" u="sng" dirty="0">
                <a:latin typeface="Suisse Int'l" panose="020B0504000000000000" pitchFamily="34" charset="77"/>
              </a:rPr>
              <a:t>now</a:t>
            </a:r>
            <a:r>
              <a:rPr lang="en-GB" sz="2200" b="0" i="0" dirty="0">
                <a:latin typeface="Suisse Int'l" panose="020B0504000000000000" pitchFamily="34" charset="77"/>
              </a:rPr>
              <a:t>,</a:t>
            </a:r>
          </a:p>
          <a:p>
            <a:pPr algn="l"/>
            <a:r>
              <a:rPr lang="en-GB" sz="2200" dirty="0">
                <a:latin typeface="Suisse Int'l" panose="020B0504000000000000" pitchFamily="34" charset="77"/>
              </a:rPr>
              <a:t>we are ready </a:t>
            </a:r>
            <a:r>
              <a:rPr lang="en-GB" sz="2200" u="sng" dirty="0">
                <a:latin typeface="Suisse Int'l" panose="020B0504000000000000" pitchFamily="34" charset="77"/>
              </a:rPr>
              <a:t>now</a:t>
            </a:r>
            <a:endParaRPr lang="en-GB" sz="2200" b="0" i="0" u="sng" dirty="0">
              <a:latin typeface="Suisse Int'l" panose="020B0504000000000000" pitchFamily="34" charset="7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0826" y="5516540"/>
            <a:ext cx="8169174" cy="162587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GB" sz="2200" i="1" dirty="0"/>
              <a:t>System</a:t>
            </a:r>
            <a:r>
              <a:rPr lang="en-US" sz="2200" i="1" dirty="0"/>
              <a:t> ID takes time and money – but not nearly as much as not doing it</a:t>
            </a:r>
            <a:br>
              <a:rPr lang="en-US" sz="2200" i="1" dirty="0"/>
            </a:br>
            <a:r>
              <a:rPr lang="en-US" i="1" dirty="0"/>
              <a:t>					       		         </a:t>
            </a:r>
            <a:r>
              <a:rPr lang="en-US" sz="1400" dirty="0"/>
              <a:t>Eugene A. Morelli </a:t>
            </a:r>
            <a:br>
              <a:rPr lang="en-US" sz="1400" dirty="0"/>
            </a:br>
            <a:r>
              <a:rPr lang="en-US" sz="1400" dirty="0"/>
              <a:t>				    	                NASA Langley Research Center Hampton</a:t>
            </a:r>
            <a:endParaRPr lang="en-US" sz="1050" dirty="0"/>
          </a:p>
          <a:p>
            <a:pPr algn="l"/>
            <a:endParaRPr lang="en-GB" b="0" i="0" dirty="0">
              <a:latin typeface="Suisse Int'l" panose="020B0504000000000000" pitchFamily="34" charset="77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13665" y="2895098"/>
            <a:ext cx="5325331" cy="862406"/>
            <a:chOff x="-2609209" y="1063397"/>
            <a:chExt cx="8420307" cy="862406"/>
          </a:xfrm>
        </p:grpSpPr>
        <p:sp>
          <p:nvSpPr>
            <p:cNvPr id="14" name="Down Arrow 13"/>
            <p:cNvSpPr/>
            <p:nvPr/>
          </p:nvSpPr>
          <p:spPr>
            <a:xfrm rot="16200000">
              <a:off x="-2557405" y="1022969"/>
              <a:ext cx="254857" cy="358465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-2098161" y="1063397"/>
              <a:ext cx="7909259" cy="8624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dirty="0"/>
                <a:t>Assist P3 flight envelope expansion in Sicily, </a:t>
              </a:r>
              <a:br>
                <a:rPr lang="en-US" dirty="0"/>
              </a:br>
              <a:r>
                <a:rPr lang="en-US" u="sng" dirty="0"/>
                <a:t>necessary for TC</a:t>
              </a:r>
              <a:r>
                <a:rPr lang="en-US" dirty="0"/>
                <a:t>. Issues like the </a:t>
              </a:r>
              <a:r>
                <a:rPr lang="en-US" u="sng" dirty="0"/>
                <a:t>cyclic migration</a:t>
              </a:r>
              <a:r>
                <a:rPr lang="en-US" dirty="0"/>
                <a:t> could be addressed and main driving parameters identified.</a:t>
              </a:r>
              <a:endParaRPr lang="en-US" u="sng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13666" y="4421008"/>
            <a:ext cx="5325011" cy="534824"/>
            <a:chOff x="-2634608" y="1183517"/>
            <a:chExt cx="8419803" cy="534824"/>
          </a:xfrm>
        </p:grpSpPr>
        <p:sp>
          <p:nvSpPr>
            <p:cNvPr id="17" name="Down Arrow 16"/>
            <p:cNvSpPr/>
            <p:nvPr/>
          </p:nvSpPr>
          <p:spPr>
            <a:xfrm rot="16200000">
              <a:off x="-2582804" y="1136679"/>
              <a:ext cx="254857" cy="358465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-2124064" y="1183517"/>
              <a:ext cx="7909259" cy="5348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dirty="0"/>
                <a:t>Surely it will be needed for PS4 and further </a:t>
              </a:r>
            </a:p>
            <a:p>
              <a:r>
                <a:rPr lang="en-US" dirty="0"/>
                <a:t>developments after TC, such as </a:t>
              </a:r>
              <a:r>
                <a:rPr lang="en-US" u="sng" dirty="0" smtClean="0"/>
                <a:t>FCS and SAS </a:t>
              </a:r>
              <a:r>
                <a:rPr lang="en-US" u="sng" dirty="0"/>
                <a:t>design</a:t>
              </a:r>
            </a:p>
            <a:p>
              <a:endParaRPr lang="en-US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13666" y="4987274"/>
            <a:ext cx="5310450" cy="362857"/>
            <a:chOff x="-2634608" y="1399176"/>
            <a:chExt cx="8396779" cy="362857"/>
          </a:xfrm>
        </p:grpSpPr>
        <p:sp>
          <p:nvSpPr>
            <p:cNvPr id="20" name="Down Arrow 19"/>
            <p:cNvSpPr/>
            <p:nvPr/>
          </p:nvSpPr>
          <p:spPr>
            <a:xfrm rot="16200000">
              <a:off x="-2582804" y="1353537"/>
              <a:ext cx="254857" cy="358465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2147090" y="1399176"/>
              <a:ext cx="7909261" cy="3628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u="sng" dirty="0"/>
                <a:t>Cost effective</a:t>
              </a:r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13665" y="3788945"/>
            <a:ext cx="5294387" cy="600622"/>
            <a:chOff x="-2609209" y="1033842"/>
            <a:chExt cx="8371380" cy="600622"/>
          </a:xfrm>
        </p:grpSpPr>
        <p:sp>
          <p:nvSpPr>
            <p:cNvPr id="24" name="Down Arrow 23"/>
            <p:cNvSpPr/>
            <p:nvPr/>
          </p:nvSpPr>
          <p:spPr>
            <a:xfrm rot="16200000">
              <a:off x="-2557405" y="995460"/>
              <a:ext cx="254857" cy="358465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-2147089" y="1033842"/>
              <a:ext cx="7909260" cy="6006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dirty="0"/>
                <a:t>Provide a proper dynamic model of the H/C </a:t>
              </a:r>
            </a:p>
            <a:p>
              <a:r>
                <a:rPr lang="en-US" dirty="0"/>
                <a:t>for the </a:t>
              </a:r>
              <a:r>
                <a:rPr lang="en-US" u="sng" dirty="0"/>
                <a:t>simulator</a:t>
              </a:r>
              <a:r>
                <a:rPr lang="en-US" dirty="0"/>
                <a:t> </a:t>
              </a:r>
              <a:endParaRPr lang="es-E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29400" y="1183169"/>
            <a:ext cx="8220361" cy="622321"/>
            <a:chOff x="529400" y="1254289"/>
            <a:chExt cx="8220361" cy="622321"/>
          </a:xfrm>
        </p:grpSpPr>
        <p:sp>
          <p:nvSpPr>
            <p:cNvPr id="11" name="Down Arrow 10"/>
            <p:cNvSpPr/>
            <p:nvPr/>
          </p:nvSpPr>
          <p:spPr>
            <a:xfrm rot="16200000">
              <a:off x="495788" y="1323241"/>
              <a:ext cx="254857" cy="187633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3596" y="1254289"/>
              <a:ext cx="3702517" cy="6098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>
              <a:defPPr>
                <a:defRPr lang="en-US"/>
              </a:defPPr>
            </a:lstStyle>
            <a:p>
              <a:r>
                <a:rPr lang="en-GB" dirty="0"/>
                <a:t>Sooner or later, it would need to be implemented</a:t>
              </a:r>
              <a:endParaRPr lang="en-US" dirty="0"/>
            </a:p>
          </p:txBody>
        </p:sp>
        <p:sp>
          <p:nvSpPr>
            <p:cNvPr id="47" name="Down Arrow 46"/>
            <p:cNvSpPr/>
            <p:nvPr/>
          </p:nvSpPr>
          <p:spPr>
            <a:xfrm rot="16200000">
              <a:off x="4773911" y="894971"/>
              <a:ext cx="254855" cy="1234674"/>
            </a:xfrm>
            <a:prstGeom prst="downArrow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620916" y="1263035"/>
              <a:ext cx="3128845" cy="6135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en-US" dirty="0"/>
                <a:t>Every</a:t>
              </a:r>
              <a:r>
                <a:rPr lang="es-ES" dirty="0"/>
                <a:t> </a:t>
              </a:r>
              <a:r>
                <a:rPr lang="en-US" dirty="0"/>
                <a:t>big helicopter manufacturer </a:t>
              </a:r>
              <a:br>
                <a:rPr lang="en-US" dirty="0"/>
              </a:br>
              <a:r>
                <a:rPr lang="en-US" dirty="0"/>
                <a:t>has a </a:t>
              </a:r>
              <a:r>
                <a:rPr lang="en-US" u="sng" dirty="0"/>
                <a:t>dedicated SID department</a:t>
              </a:r>
              <a:endParaRPr lang="en-GB" b="0" i="0" u="sng" dirty="0">
                <a:latin typeface="Suisse Int'l" panose="020B0504000000000000" pitchFamily="34" charset="77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13665" y="1921458"/>
            <a:ext cx="5325331" cy="942199"/>
            <a:chOff x="-2609209" y="1055723"/>
            <a:chExt cx="8420308" cy="606060"/>
          </a:xfrm>
        </p:grpSpPr>
        <p:sp>
          <p:nvSpPr>
            <p:cNvPr id="42" name="Down Arrow 41"/>
            <p:cNvSpPr/>
            <p:nvPr/>
          </p:nvSpPr>
          <p:spPr>
            <a:xfrm rot="16200000">
              <a:off x="-2557405" y="1003919"/>
              <a:ext cx="254857" cy="358465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-2098161" y="1063398"/>
              <a:ext cx="7909260" cy="5983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u="sng" dirty="0" smtClean="0"/>
                <a:t>Validation of </a:t>
              </a:r>
              <a:r>
                <a:rPr lang="en-US" u="sng" dirty="0" err="1" smtClean="0"/>
                <a:t>Flightlab</a:t>
              </a:r>
              <a:r>
                <a:rPr lang="en-US" dirty="0" smtClean="0"/>
                <a:t> model. SID would provide the necessary bridge between the software and real flight test data.</a:t>
              </a:r>
              <a:endParaRPr lang="en-US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2756699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Why I can be the one doing this?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18-Apr-18</a:t>
            </a:fld>
            <a:endParaRPr lang="en-GB" dirty="0"/>
          </a:p>
        </p:txBody>
      </p:sp>
      <p:grpSp>
        <p:nvGrpSpPr>
          <p:cNvPr id="21" name="Group 20"/>
          <p:cNvGrpSpPr/>
          <p:nvPr/>
        </p:nvGrpSpPr>
        <p:grpSpPr>
          <a:xfrm>
            <a:off x="676233" y="2621559"/>
            <a:ext cx="4777049" cy="362857"/>
            <a:chOff x="4366951" y="3203091"/>
            <a:chExt cx="4777049" cy="362857"/>
          </a:xfrm>
        </p:grpSpPr>
        <p:sp>
          <p:nvSpPr>
            <p:cNvPr id="8" name="Down Arrow 7"/>
            <p:cNvSpPr/>
            <p:nvPr/>
          </p:nvSpPr>
          <p:spPr>
            <a:xfrm rot="16200000">
              <a:off x="4341205" y="3259261"/>
              <a:ext cx="254857" cy="203366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u="sng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56880" y="3203091"/>
              <a:ext cx="4487120" cy="3628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2000" u="sng" dirty="0"/>
                <a:t>I know what to do and how to do it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76233" y="3238901"/>
            <a:ext cx="4777049" cy="362857"/>
            <a:chOff x="4366951" y="3598780"/>
            <a:chExt cx="4777049" cy="362857"/>
          </a:xfrm>
        </p:grpSpPr>
        <p:sp>
          <p:nvSpPr>
            <p:cNvPr id="14" name="Down Arrow 13"/>
            <p:cNvSpPr/>
            <p:nvPr/>
          </p:nvSpPr>
          <p:spPr>
            <a:xfrm rot="16200000">
              <a:off x="4341205" y="3654950"/>
              <a:ext cx="254857" cy="203366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56880" y="3598780"/>
              <a:ext cx="4487120" cy="3628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2000" dirty="0" err="1"/>
                <a:t>Kopter</a:t>
              </a:r>
              <a:r>
                <a:rPr lang="en-US" sz="2000" dirty="0"/>
                <a:t> experience, within </a:t>
              </a:r>
              <a:r>
                <a:rPr lang="en-US" sz="2000" dirty="0" err="1"/>
                <a:t>rotorheads</a:t>
              </a:r>
              <a:endParaRPr lang="en-US" sz="20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76233" y="3836790"/>
            <a:ext cx="4841280" cy="1686001"/>
            <a:chOff x="5716780" y="4423341"/>
            <a:chExt cx="4841280" cy="1686001"/>
          </a:xfrm>
        </p:grpSpPr>
        <p:sp>
          <p:nvSpPr>
            <p:cNvPr id="16" name="Down Arrow 15"/>
            <p:cNvSpPr/>
            <p:nvPr/>
          </p:nvSpPr>
          <p:spPr>
            <a:xfrm rot="16200000">
              <a:off x="5691034" y="4463650"/>
              <a:ext cx="254857" cy="203366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070940" y="4423341"/>
              <a:ext cx="4487120" cy="16860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2000" dirty="0"/>
                <a:t>Data analysis experience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Python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err="1"/>
                <a:t>Matlab</a:t>
              </a:r>
              <a:endParaRPr lang="en-US" sz="20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Data analysis and machine learning techniques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…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600806" y="1373766"/>
            <a:ext cx="3803744" cy="838200"/>
            <a:chOff x="-3943350" y="-2171700"/>
            <a:chExt cx="2457450" cy="838200"/>
          </a:xfrm>
        </p:grpSpPr>
        <p:sp>
          <p:nvSpPr>
            <p:cNvPr id="23" name="Arc 22"/>
            <p:cNvSpPr/>
            <p:nvPr/>
          </p:nvSpPr>
          <p:spPr>
            <a:xfrm>
              <a:off x="-3943350" y="-2171700"/>
              <a:ext cx="2457450" cy="838200"/>
            </a:xfrm>
            <a:prstGeom prst="arc">
              <a:avLst>
                <a:gd name="adj1" fmla="val 11075655"/>
                <a:gd name="adj2" fmla="val 21169168"/>
              </a:avLst>
            </a:prstGeom>
            <a:ln w="31750">
              <a:solidFill>
                <a:schemeClr val="accent2">
                  <a:lumMod val="75000"/>
                </a:schemeClr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Arc 23"/>
            <p:cNvSpPr/>
            <p:nvPr/>
          </p:nvSpPr>
          <p:spPr>
            <a:xfrm rot="10800000">
              <a:off x="-3943350" y="-2171700"/>
              <a:ext cx="2457450" cy="838200"/>
            </a:xfrm>
            <a:prstGeom prst="arc">
              <a:avLst>
                <a:gd name="adj1" fmla="val 11075655"/>
                <a:gd name="adj2" fmla="val 21169168"/>
              </a:avLst>
            </a:prstGeom>
            <a:ln w="31750">
              <a:solidFill>
                <a:schemeClr val="accent2">
                  <a:lumMod val="75000"/>
                </a:schemeClr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686406" y="1658975"/>
            <a:ext cx="914400" cy="4191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2400" b="0" i="1" u="sng" dirty="0">
                <a:latin typeface="Suisse Int'l" panose="020B0504000000000000" pitchFamily="34" charset="77"/>
              </a:rPr>
              <a:t>Young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404550" y="1583316"/>
            <a:ext cx="1695450" cy="4191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2400" b="0" i="1" u="sng" dirty="0">
                <a:latin typeface="Suisse Int'l" panose="020B0504000000000000" pitchFamily="34" charset="77"/>
              </a:rPr>
              <a:t>Passionate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58" b="97461" l="9961" r="89844">
                        <a14:backgroundMark x1="20508" y1="64844" x2="20508" y2="64844"/>
                        <a14:backgroundMark x1="17773" y1="64453" x2="17773" y2="64453"/>
                        <a14:backgroundMark x1="16211" y1="53125" x2="16211" y2="53125"/>
                        <a14:backgroundMark x1="82227" y1="57617" x2="82227" y2="57617"/>
                        <a14:backgroundMark x1="78906" y1="58203" x2="78906" y2="58203"/>
                        <a14:backgroundMark x1="75977" y1="63672" x2="75977" y2="63672"/>
                        <a14:backgroundMark x1="27539" y1="84961" x2="27539" y2="84961"/>
                        <a14:backgroundMark x1="49219" y1="75977" x2="49219" y2="75977"/>
                        <a14:backgroundMark x1="44922" y1="75977" x2="44922" y2="75977"/>
                        <a14:backgroundMark x1="41211" y1="75977" x2="41016" y2="75977"/>
                        <a14:backgroundMark x1="36523" y1="76563" x2="36523" y2="76563"/>
                        <a14:backgroundMark x1="52930" y1="76172" x2="52930" y2="76172"/>
                        <a14:backgroundMark x1="57031" y1="75977" x2="57031" y2="75977"/>
                        <a14:backgroundMark x1="60742" y1="76172" x2="60742" y2="76172"/>
                        <a14:backgroundMark x1="61719" y1="82813" x2="61719" y2="82813"/>
                        <a14:backgroundMark x1="57813" y1="83008" x2="57813" y2="83008"/>
                        <a14:backgroundMark x1="53906" y1="82813" x2="53906" y2="82813"/>
                        <a14:backgroundMark x1="50195" y1="83008" x2="50000" y2="83008"/>
                        <a14:backgroundMark x1="46094" y1="82813" x2="45703" y2="82813"/>
                        <a14:backgroundMark x1="42383" y1="83008" x2="42383" y2="83008"/>
                        <a14:backgroundMark x1="38086" y1="82813" x2="38086" y2="82813"/>
                        <a14:backgroundMark x1="58594" y1="90039" x2="58594" y2="90039"/>
                        <a14:backgroundMark x1="54492" y1="90039" x2="54492" y2="90039"/>
                        <a14:backgroundMark x1="50586" y1="89648" x2="50586" y2="89648"/>
                        <a14:backgroundMark x1="46680" y1="90039" x2="46680" y2="90039"/>
                        <a14:backgroundMark x1="42773" y1="90039" x2="42773" y2="90039"/>
                        <a14:backgroundMark x1="47461" y1="49414" x2="47461" y2="49414"/>
                        <a14:backgroundMark x1="52148" y1="49219" x2="52148" y2="49219"/>
                        <a14:backgroundMark x1="57227" y1="48438" x2="57227" y2="48438"/>
                        <a14:backgroundMark x1="63672" y1="42383" x2="63672" y2="42383"/>
                        <a14:backgroundMark x1="67188" y1="41992" x2="67188" y2="41992"/>
                        <a14:backgroundMark x1="73242" y1="39844" x2="73242" y2="39844"/>
                        <a14:backgroundMark x1="75977" y1="33398" x2="75977" y2="33398"/>
                        <a14:backgroundMark x1="74414" y1="30664" x2="74414" y2="30664"/>
                        <a14:backgroundMark x1="73633" y1="27930" x2="73633" y2="27930"/>
                        <a14:backgroundMark x1="72266" y1="25977" x2="72266" y2="25977"/>
                        <a14:backgroundMark x1="70117" y1="23242" x2="70117" y2="23242"/>
                        <a14:backgroundMark x1="66992" y1="22852" x2="66992" y2="22852"/>
                        <a14:backgroundMark x1="61328" y1="24414" x2="61328" y2="24414"/>
                        <a14:backgroundMark x1="67969" y1="33398" x2="67969" y2="33398"/>
                        <a14:backgroundMark x1="62695" y1="38867" x2="62695" y2="38867"/>
                        <a14:backgroundMark x1="64258" y1="36719" x2="64258" y2="36719"/>
                        <a14:backgroundMark x1="61133" y1="36719" x2="61133" y2="36719"/>
                        <a14:backgroundMark x1="58789" y1="34961" x2="58789" y2="34961"/>
                        <a14:backgroundMark x1="55078" y1="34961" x2="55078" y2="34961"/>
                        <a14:backgroundMark x1="50977" y1="35352" x2="50977" y2="35352"/>
                        <a14:backgroundMark x1="56445" y1="25781" x2="56445" y2="25781"/>
                        <a14:backgroundMark x1="53711" y1="24414" x2="53711" y2="24414"/>
                        <a14:backgroundMark x1="62695" y1="18945" x2="62695" y2="18945"/>
                        <a14:backgroundMark x1="60352" y1="18164" x2="60352" y2="18164"/>
                        <a14:backgroundMark x1="58398" y1="16016" x2="58398" y2="16016"/>
                        <a14:backgroundMark x1="54883" y1="15625" x2="54883" y2="15625"/>
                        <a14:backgroundMark x1="50781" y1="15625" x2="50781" y2="15625"/>
                        <a14:backgroundMark x1="47070" y1="19727" x2="47070" y2="19727"/>
                        <a14:backgroundMark x1="44336" y1="17969" x2="44336" y2="17969"/>
                        <a14:backgroundMark x1="41211" y1="17383" x2="41211" y2="17383"/>
                        <a14:backgroundMark x1="24023" y1="30273" x2="24023" y2="30273"/>
                        <a14:backgroundMark x1="44336" y1="49609" x2="44336" y2="49609"/>
                        <a14:backgroundMark x1="51172" y1="42383" x2="51172" y2="42383"/>
                        <a14:backgroundMark x1="48242" y1="42188" x2="48242" y2="42188"/>
                        <a14:backgroundMark x1="44141" y1="41602" x2="44141" y2="41602"/>
                        <a14:backgroundMark x1="40039" y1="42188" x2="40039" y2="42188"/>
                        <a14:backgroundMark x1="35938" y1="46289" x2="35938" y2="46289"/>
                        <a14:backgroundMark x1="48438" y1="33789" x2="48438" y2="33789"/>
                        <a14:backgroundMark x1="45117" y1="37109" x2="45117" y2="37109"/>
                        <a14:backgroundMark x1="46680" y1="31445" x2="46680" y2="31445"/>
                        <a14:backgroundMark x1="45703" y1="28516" x2="45703" y2="28516"/>
                        <a14:backgroundMark x1="42773" y1="27539" x2="42773" y2="27539"/>
                        <a14:backgroundMark x1="41016" y1="25195" x2="41016" y2="25195"/>
                        <a14:backgroundMark x1="40820" y1="38086" x2="40820" y2="38086"/>
                        <a14:backgroundMark x1="36523" y1="37109" x2="36523" y2="37109"/>
                        <a14:backgroundMark x1="34375" y1="36328" x2="34375" y2="36328"/>
                        <a14:backgroundMark x1="38867" y1="31641" x2="38867" y2="31641"/>
                        <a14:backgroundMark x1="36133" y1="30078" x2="36133" y2="30078"/>
                        <a14:backgroundMark x1="34180" y1="28320" x2="34180" y2="28320"/>
                        <a14:backgroundMark x1="31836" y1="26563" x2="31836" y2="26563"/>
                        <a14:backgroundMark x1="25781" y1="36914" x2="25781" y2="36914"/>
                        <a14:backgroundMark x1="24805" y1="33789" x2="24805" y2="33789"/>
                        <a14:backgroundMark x1="25000" y1="41211" x2="25000" y2="41211"/>
                        <a14:backgroundMark x1="25977" y1="44727" x2="25977" y2="44727"/>
                        <a14:backgroundMark x1="27148" y1="47070" x2="27148" y2="47070"/>
                        <a14:backgroundMark x1="28906" y1="48828" x2="28906" y2="48828"/>
                        <a14:backgroundMark x1="31641" y1="50586" x2="31641" y2="50586"/>
                        <a14:backgroundMark x1="34180" y1="52148" x2="34180" y2="52148"/>
                        <a14:backgroundMark x1="37305" y1="52539" x2="37305" y2="52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008" t="3069" r="16089" b="1"/>
          <a:stretch/>
        </p:blipFill>
        <p:spPr>
          <a:xfrm>
            <a:off x="5311310" y="2361181"/>
            <a:ext cx="753685" cy="109196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4458882"/>
            <a:ext cx="2855736" cy="1711056"/>
          </a:xfrm>
          <a:prstGeom prst="rect">
            <a:avLst/>
          </a:prstGeom>
        </p:spPr>
      </p:pic>
      <p:pic>
        <p:nvPicPr>
          <p:cNvPr id="31" name="Picture 30"/>
          <p:cNvPicPr/>
          <p:nvPr/>
        </p:nvPicPr>
        <p:blipFill rotWithShape="1">
          <a:blip r:embed="rId5"/>
          <a:srcRect l="953" b="2192"/>
          <a:stretch/>
        </p:blipFill>
        <p:spPr bwMode="auto">
          <a:xfrm>
            <a:off x="6863118" y="3081724"/>
            <a:ext cx="1925320" cy="13021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1" r="7510"/>
          <a:stretch/>
        </p:blipFill>
        <p:spPr>
          <a:xfrm>
            <a:off x="5638800" y="2444220"/>
            <a:ext cx="1036320" cy="125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1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Aircraft System Identification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18-Apr-18</a:t>
            </a:fld>
            <a:endParaRPr lang="en-GB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5293BC4-5E13-49D0-B29B-CAB4F1C262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93" t="56500" r="2589"/>
          <a:stretch/>
        </p:blipFill>
        <p:spPr>
          <a:xfrm>
            <a:off x="4552394" y="2647017"/>
            <a:ext cx="3418332" cy="22037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12EFCF-8902-4378-A46C-8F04CCBAB0CC}"/>
              </a:ext>
            </a:extLst>
          </p:cNvPr>
          <p:cNvSpPr txBox="1"/>
          <p:nvPr/>
        </p:nvSpPr>
        <p:spPr>
          <a:xfrm>
            <a:off x="734787" y="1224643"/>
            <a:ext cx="7635214" cy="8001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endParaRPr lang="en-GB" b="0" i="0" dirty="0">
              <a:latin typeface="Suisse Int'l" panose="020B0504000000000000" pitchFamily="34" charset="77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500B475-1BB1-4C43-BEDA-1EE79A11F0BE}"/>
              </a:ext>
            </a:extLst>
          </p:cNvPr>
          <p:cNvSpPr txBox="1"/>
          <p:nvPr/>
        </p:nvSpPr>
        <p:spPr>
          <a:xfrm>
            <a:off x="504000" y="1060285"/>
            <a:ext cx="7866001" cy="129357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2400" b="1" i="1" dirty="0">
                <a:latin typeface="Suisse Int'l" panose="020B0504000000000000" pitchFamily="34" charset="77"/>
              </a:rPr>
              <a:t>System Identification</a:t>
            </a:r>
            <a:r>
              <a:rPr lang="en-GB" sz="2400" b="1" i="0" dirty="0">
                <a:latin typeface="Suisse Int'l" panose="020B0504000000000000" pitchFamily="34" charset="77"/>
              </a:rPr>
              <a:t> is the process of building mathematical models for physical systems based on imperfect observations or measurements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FCDE027-63AF-48CA-9839-1151B3EE8DB5}"/>
              </a:ext>
            </a:extLst>
          </p:cNvPr>
          <p:cNvSpPr txBox="1"/>
          <p:nvPr/>
        </p:nvSpPr>
        <p:spPr>
          <a:xfrm>
            <a:off x="1028701" y="5143876"/>
            <a:ext cx="6816600" cy="82700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2400" b="1" dirty="0">
                <a:latin typeface="Suisse Int'l" panose="020B0504000000000000" pitchFamily="34" charset="77"/>
              </a:rPr>
              <a:t>When applied to aircraft, it is called </a:t>
            </a:r>
            <a:r>
              <a:rPr lang="en-GB" sz="2400" b="1" i="1" dirty="0">
                <a:latin typeface="Suisse Int'l" panose="020B0504000000000000" pitchFamily="34" charset="77"/>
              </a:rPr>
              <a:t/>
            </a:r>
            <a:br>
              <a:rPr lang="en-GB" sz="2400" b="1" i="1" dirty="0">
                <a:latin typeface="Suisse Int'l" panose="020B0504000000000000" pitchFamily="34" charset="77"/>
              </a:rPr>
            </a:br>
            <a:r>
              <a:rPr lang="en-GB" sz="2400" b="1" i="1" dirty="0">
                <a:solidFill>
                  <a:schemeClr val="accent2"/>
                </a:solidFill>
                <a:latin typeface="Suisse Int'l" panose="020B0504000000000000" pitchFamily="34" charset="77"/>
              </a:rPr>
              <a:t>Aircraft System Identification</a:t>
            </a:r>
          </a:p>
        </p:txBody>
      </p:sp>
      <p:pic>
        <p:nvPicPr>
          <p:cNvPr id="1026" name="Picture 2" descr="https://upload.wikimedia.org/wikipedia/commons/2/25/Kepler-solar-system-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573" y="2443942"/>
            <a:ext cx="2724150" cy="2609851"/>
          </a:xfrm>
          <a:prstGeom prst="rect">
            <a:avLst/>
          </a:prstGeom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83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First </a:t>
            </a:r>
            <a:r>
              <a:rPr lang="en-GB" dirty="0" smtClean="0"/>
              <a:t>steps already taken, </a:t>
            </a:r>
            <a:r>
              <a:rPr lang="en-GB" dirty="0"/>
              <a:t>using </a:t>
            </a:r>
            <a:r>
              <a:rPr lang="en-GB" dirty="0" smtClean="0"/>
              <a:t>SIDPAC and </a:t>
            </a:r>
            <a:r>
              <a:rPr lang="en-GB" dirty="0" err="1" smtClean="0"/>
              <a:t>Flightlab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18-Apr-18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30" y="1225874"/>
            <a:ext cx="4110340" cy="30427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033" y="1225872"/>
            <a:ext cx="3743562" cy="30427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68C20794-A5CF-41B9-A4CA-AF6B2594D4BF}"/>
                  </a:ext>
                </a:extLst>
              </p:cNvPr>
              <p:cNvSpPr txBox="1"/>
              <p:nvPr/>
            </p:nvSpPr>
            <p:spPr>
              <a:xfrm>
                <a:off x="3753651" y="5095988"/>
                <a:ext cx="1911462" cy="8726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noAutofit/>
              </a:bodyPr>
              <a:lstStyle>
                <a:defPPr>
                  <a:defRPr lang="en-US"/>
                </a:defPPr>
                <a:lvl1pPr>
                  <a:defRPr sz="2400"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s-ES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  <m:oMath xmlns:m="http://schemas.openxmlformats.org/officeDocument/2006/math">
                      <m:r>
                        <a:rPr lang="es-ES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s-E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s-ES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1" i="1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s-ES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1" i="1">
                          <a:latin typeface="Cambria Math" panose="02040503050406030204" pitchFamily="18" charset="0"/>
                        </a:rPr>
                        <m:t>𝝂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68C20794-A5CF-41B9-A4CA-AF6B2594D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651" y="5095988"/>
                <a:ext cx="1911462" cy="8726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ft Brace 8">
            <a:extLst>
              <a:ext uri="{FF2B5EF4-FFF2-40B4-BE49-F238E27FC236}">
                <a16:creationId xmlns:a16="http://schemas.microsoft.com/office/drawing/2014/main" id="{3092CD23-F900-4122-916F-BCBC9DB4F6A1}"/>
              </a:ext>
            </a:extLst>
          </p:cNvPr>
          <p:cNvSpPr/>
          <p:nvPr/>
        </p:nvSpPr>
        <p:spPr>
          <a:xfrm>
            <a:off x="5935553" y="4595846"/>
            <a:ext cx="176911" cy="1376978"/>
          </a:xfrm>
          <a:prstGeom prst="leftBrace">
            <a:avLst/>
          </a:prstGeom>
          <a:ln w="28575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200901BF-D645-4058-AB88-F99966B14FB4}"/>
              </a:ext>
            </a:extLst>
          </p:cNvPr>
          <p:cNvSpPr txBox="1"/>
          <p:nvPr/>
        </p:nvSpPr>
        <p:spPr>
          <a:xfrm>
            <a:off x="6238482" y="4591648"/>
            <a:ext cx="2061808" cy="112900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73 states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6 outputs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4 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9">
                <a:extLst>
                  <a:ext uri="{FF2B5EF4-FFF2-40B4-BE49-F238E27FC236}">
                    <a16:creationId xmlns:a16="http://schemas.microsoft.com/office/drawing/2014/main" id="{866B3506-BA7F-42F3-94AB-BB7E32F71912}"/>
                  </a:ext>
                </a:extLst>
              </p:cNvPr>
              <p:cNvSpPr txBox="1"/>
              <p:nvPr/>
            </p:nvSpPr>
            <p:spPr>
              <a:xfrm>
                <a:off x="817800" y="4226597"/>
                <a:ext cx="2366329" cy="19902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fwd</a:t>
                </a:r>
                <a:r>
                  <a:rPr lang="en-US" sz="2400" dirty="0"/>
                  <a:t> level flight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147 </a:t>
                </a:r>
                <a:r>
                  <a:rPr lang="en-US" sz="2400" dirty="0" err="1"/>
                  <a:t>kts</a:t>
                </a: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2800 kg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𝑐𝑔</m:t>
                        </m:r>
                      </m:sub>
                    </m:sSub>
                  </m:oMath>
                </a14:m>
                <a:r>
                  <a:rPr lang="en-US" sz="2400" dirty="0"/>
                  <a:t> = 3.37m</a:t>
                </a:r>
              </a:p>
            </p:txBody>
          </p:sp>
        </mc:Choice>
        <mc:Fallback xmlns="">
          <p:sp>
            <p:nvSpPr>
              <p:cNvPr id="12" name="TextBox 19">
                <a:extLst>
                  <a:ext uri="{FF2B5EF4-FFF2-40B4-BE49-F238E27FC236}">
                    <a16:creationId xmlns:a16="http://schemas.microsoft.com/office/drawing/2014/main" id="{866B3506-BA7F-42F3-94AB-BB7E32F71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00" y="4226597"/>
                <a:ext cx="2366329" cy="1990241"/>
              </a:xfrm>
              <a:prstGeom prst="rect">
                <a:avLst/>
              </a:prstGeom>
              <a:blipFill>
                <a:blip r:embed="rId6"/>
                <a:stretch>
                  <a:fillRect l="-7216" b="-1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eft Brace 8">
            <a:extLst>
              <a:ext uri="{FF2B5EF4-FFF2-40B4-BE49-F238E27FC236}">
                <a16:creationId xmlns:a16="http://schemas.microsoft.com/office/drawing/2014/main" id="{7B9FDD9E-95E7-4D5B-8402-6B9B08D54888}"/>
              </a:ext>
            </a:extLst>
          </p:cNvPr>
          <p:cNvSpPr/>
          <p:nvPr/>
        </p:nvSpPr>
        <p:spPr>
          <a:xfrm rot="10800000">
            <a:off x="3184130" y="4591648"/>
            <a:ext cx="176911" cy="1567852"/>
          </a:xfrm>
          <a:prstGeom prst="leftBrace">
            <a:avLst/>
          </a:prstGeom>
          <a:ln w="28575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F0EC9B5-0BAD-4E18-A25E-8E5AE160D72F}"/>
              </a:ext>
            </a:extLst>
          </p:cNvPr>
          <p:cNvSpPr txBox="1"/>
          <p:nvPr/>
        </p:nvSpPr>
        <p:spPr>
          <a:xfrm>
            <a:off x="3998512" y="4707522"/>
            <a:ext cx="1299570" cy="3577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2000" b="0" i="0" u="sng" dirty="0">
                <a:latin typeface="Suisse Int'l" panose="020B0504000000000000" pitchFamily="34" charset="77"/>
              </a:rPr>
              <a:t>LTI model</a:t>
            </a:r>
          </a:p>
        </p:txBody>
      </p:sp>
    </p:spTree>
    <p:extLst>
      <p:ext uri="{BB962C8B-B14F-4D97-AF65-F5344CB8AC3E}">
        <p14:creationId xmlns:p14="http://schemas.microsoft.com/office/powerpoint/2010/main" val="216817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FC6C086-8D85-4748-9B12-4BCCD984C8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27" y="2172609"/>
            <a:ext cx="7983345" cy="235262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2DB906-A295-8144-AC58-AF9224836342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4B015-648A-4AB4-817C-0E3FA170BB6F}" type="datetime5">
              <a:rPr lang="en-US" smtClean="0"/>
              <a:t>18-Apr-18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0143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38BAE-ADF9-314D-AAD8-F52439D1D1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89073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References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18-Apr-18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508" y="2121439"/>
            <a:ext cx="7069492" cy="253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539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hteck 114">
            <a:extLst>
              <a:ext uri="{FF2B5EF4-FFF2-40B4-BE49-F238E27FC236}">
                <a16:creationId xmlns:a16="http://schemas.microsoft.com/office/drawing/2014/main" id="{35807B7D-6121-47F1-A1E5-860B67ADDC64}"/>
              </a:ext>
            </a:extLst>
          </p:cNvPr>
          <p:cNvSpPr/>
          <p:nvPr/>
        </p:nvSpPr>
        <p:spPr>
          <a:xfrm>
            <a:off x="362945" y="2274188"/>
            <a:ext cx="1814715" cy="30026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AF6FA035-9F65-4EFC-BAC5-C113CEAE43FC}"/>
              </a:ext>
            </a:extLst>
          </p:cNvPr>
          <p:cNvSpPr/>
          <p:nvPr/>
        </p:nvSpPr>
        <p:spPr>
          <a:xfrm>
            <a:off x="2394000" y="2085337"/>
            <a:ext cx="6446056" cy="292795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System ID methodology diagram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18-Apr-18</a:t>
            </a:fld>
            <a:endParaRPr lang="en-GB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CA4D39B-676B-4E64-ADF9-3E19B0796092}"/>
              </a:ext>
            </a:extLst>
          </p:cNvPr>
          <p:cNvSpPr txBox="1"/>
          <p:nvPr/>
        </p:nvSpPr>
        <p:spPr>
          <a:xfrm>
            <a:off x="504000" y="1181100"/>
            <a:ext cx="1524000" cy="6667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b="0" i="0" dirty="0">
                <a:latin typeface="Suisse Int'l" panose="020B0504000000000000" pitchFamily="34" charset="77"/>
              </a:rPr>
              <a:t>Optimized</a:t>
            </a:r>
            <a:br>
              <a:rPr lang="en-GB" b="0" i="0" dirty="0">
                <a:latin typeface="Suisse Int'l" panose="020B0504000000000000" pitchFamily="34" charset="77"/>
              </a:rPr>
            </a:br>
            <a:r>
              <a:rPr lang="en-GB" b="0" i="0" dirty="0">
                <a:latin typeface="Suisse Int'l" panose="020B0504000000000000" pitchFamily="34" charset="77"/>
              </a:rPr>
              <a:t>Input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1D870F2-32E5-47BC-A244-056B9876E677}"/>
              </a:ext>
            </a:extLst>
          </p:cNvPr>
          <p:cNvSpPr txBox="1"/>
          <p:nvPr/>
        </p:nvSpPr>
        <p:spPr>
          <a:xfrm>
            <a:off x="6584634" y="1171869"/>
            <a:ext cx="1693781" cy="6667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i="0" dirty="0">
                <a:latin typeface="Suisse Int'l" panose="020B0504000000000000" pitchFamily="34" charset="77"/>
              </a:rPr>
              <a:t>Data Collection &amp; Compatibility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DB00EBD-1C5F-44F7-A1D3-362325A61C63}"/>
              </a:ext>
            </a:extLst>
          </p:cNvPr>
          <p:cNvSpPr txBox="1"/>
          <p:nvPr/>
        </p:nvSpPr>
        <p:spPr>
          <a:xfrm>
            <a:off x="3438075" y="2457450"/>
            <a:ext cx="1524000" cy="8965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b="0" i="0" dirty="0">
                <a:latin typeface="Suisse Int'l" panose="020B0504000000000000" pitchFamily="34" charset="77"/>
              </a:rPr>
              <a:t>Estimation</a:t>
            </a:r>
            <a:br>
              <a:rPr lang="en-GB" b="0" i="0" dirty="0">
                <a:latin typeface="Suisse Int'l" panose="020B0504000000000000" pitchFamily="34" charset="77"/>
              </a:rPr>
            </a:br>
            <a:r>
              <a:rPr lang="en-GB" b="0" i="0" dirty="0">
                <a:latin typeface="Suisse Int'l" panose="020B0504000000000000" pitchFamily="34" charset="77"/>
              </a:rPr>
              <a:t>Algorithm / </a:t>
            </a:r>
            <a:br>
              <a:rPr lang="en-GB" b="0" i="0" dirty="0">
                <a:latin typeface="Suisse Int'l" panose="020B0504000000000000" pitchFamily="34" charset="77"/>
              </a:rPr>
            </a:br>
            <a:r>
              <a:rPr lang="en-GB" b="0" i="0" dirty="0">
                <a:latin typeface="Suisse Int'l" panose="020B0504000000000000" pitchFamily="34" charset="77"/>
              </a:rPr>
              <a:t>Optimization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CA2A2B9-EABD-478A-824C-A4BCAA7C8429}"/>
              </a:ext>
            </a:extLst>
          </p:cNvPr>
          <p:cNvSpPr txBox="1"/>
          <p:nvPr/>
        </p:nvSpPr>
        <p:spPr>
          <a:xfrm>
            <a:off x="5561700" y="2572338"/>
            <a:ext cx="1524000" cy="6667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b="0" i="0" dirty="0">
                <a:latin typeface="Suisse Int'l" panose="020B0504000000000000" pitchFamily="34" charset="77"/>
              </a:rPr>
              <a:t>Identification</a:t>
            </a:r>
            <a:br>
              <a:rPr lang="en-GB" b="0" i="0" dirty="0">
                <a:latin typeface="Suisse Int'l" panose="020B0504000000000000" pitchFamily="34" charset="77"/>
              </a:rPr>
            </a:br>
            <a:r>
              <a:rPr lang="en-GB" b="0" i="0" dirty="0">
                <a:latin typeface="Suisse Int'l" panose="020B0504000000000000" pitchFamily="34" charset="77"/>
              </a:rPr>
              <a:t>Criteria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1B7B82B-A844-4C92-9097-EA9532283E8A}"/>
              </a:ext>
            </a:extLst>
          </p:cNvPr>
          <p:cNvSpPr txBox="1"/>
          <p:nvPr/>
        </p:nvSpPr>
        <p:spPr>
          <a:xfrm>
            <a:off x="3200987" y="1181100"/>
            <a:ext cx="1524000" cy="6667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b="0" i="0" dirty="0">
                <a:latin typeface="Suisse Int'l" panose="020B0504000000000000" pitchFamily="34" charset="77"/>
              </a:rPr>
              <a:t>Helicopter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2CF9404-7A3C-4D6A-A703-73BC8F9058C3}"/>
              </a:ext>
            </a:extLst>
          </p:cNvPr>
          <p:cNvSpPr txBox="1"/>
          <p:nvPr/>
        </p:nvSpPr>
        <p:spPr>
          <a:xfrm>
            <a:off x="3438075" y="3963577"/>
            <a:ext cx="1524000" cy="8965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b="0" i="0" dirty="0">
                <a:latin typeface="Suisse Int'l" panose="020B0504000000000000" pitchFamily="34" charset="77"/>
              </a:rPr>
              <a:t>Mathematical</a:t>
            </a:r>
            <a:br>
              <a:rPr lang="en-GB" b="0" i="0" dirty="0">
                <a:latin typeface="Suisse Int'l" panose="020B0504000000000000" pitchFamily="34" charset="77"/>
              </a:rPr>
            </a:br>
            <a:r>
              <a:rPr lang="en-GB" b="0" i="0" dirty="0">
                <a:latin typeface="Suisse Int'l" panose="020B0504000000000000" pitchFamily="34" charset="77"/>
              </a:rPr>
              <a:t>Model / Simulation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6E60FC4E-7088-4792-8493-71A6DC3C0CD7}"/>
              </a:ext>
            </a:extLst>
          </p:cNvPr>
          <p:cNvSpPr txBox="1"/>
          <p:nvPr/>
        </p:nvSpPr>
        <p:spPr>
          <a:xfrm>
            <a:off x="6037943" y="3963577"/>
            <a:ext cx="1548637" cy="4482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endParaRPr lang="en-GB" b="0" i="0" dirty="0">
              <a:latin typeface="Suisse Int'l" panose="020B0504000000000000" pitchFamily="34" charset="77"/>
            </a:endParaRPr>
          </a:p>
        </p:txBody>
      </p: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5AFC6858-5A8B-49A3-B06E-C3A8BD1ADEAC}"/>
              </a:ext>
            </a:extLst>
          </p:cNvPr>
          <p:cNvGrpSpPr/>
          <p:nvPr/>
        </p:nvGrpSpPr>
        <p:grpSpPr>
          <a:xfrm>
            <a:off x="8312421" y="2669746"/>
            <a:ext cx="432680" cy="449348"/>
            <a:chOff x="8026671" y="2898346"/>
            <a:chExt cx="432680" cy="449348"/>
          </a:xfrm>
        </p:grpSpPr>
        <p:sp>
          <p:nvSpPr>
            <p:cNvPr id="6" name="Flussdiagramm: Verbinder 5">
              <a:extLst>
                <a:ext uri="{FF2B5EF4-FFF2-40B4-BE49-F238E27FC236}">
                  <a16:creationId xmlns:a16="http://schemas.microsoft.com/office/drawing/2014/main" id="{89FB4A8A-CEEB-4840-8BD6-F6C2C978BF34}"/>
                </a:ext>
              </a:extLst>
            </p:cNvPr>
            <p:cNvSpPr/>
            <p:nvPr/>
          </p:nvSpPr>
          <p:spPr>
            <a:xfrm>
              <a:off x="8026671" y="2920932"/>
              <a:ext cx="432680" cy="426762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02F91989-6CE8-48A9-B027-5736D5557A39}"/>
                </a:ext>
              </a:extLst>
            </p:cNvPr>
            <p:cNvSpPr txBox="1"/>
            <p:nvPr/>
          </p:nvSpPr>
          <p:spPr>
            <a:xfrm>
              <a:off x="8131743" y="2898346"/>
              <a:ext cx="230112" cy="209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GB" dirty="0">
                  <a:latin typeface="Suisse Int'l" panose="020B0504000000000000" pitchFamily="34" charset="77"/>
                </a:rPr>
                <a:t>+</a:t>
              </a:r>
              <a:endParaRPr lang="en-GB" b="0" i="0" dirty="0">
                <a:latin typeface="Suisse Int'l" panose="020B0504000000000000" pitchFamily="34" charset="77"/>
              </a:endParaRP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6A3DBA3C-1246-491F-9F21-6A472BF366DF}"/>
                </a:ext>
              </a:extLst>
            </p:cNvPr>
            <p:cNvSpPr txBox="1"/>
            <p:nvPr/>
          </p:nvSpPr>
          <p:spPr>
            <a:xfrm>
              <a:off x="8127955" y="3111726"/>
              <a:ext cx="230112" cy="209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GB" b="0" i="0" dirty="0">
                  <a:latin typeface="Suisse Int'l" panose="020B0504000000000000" pitchFamily="34" charset="77"/>
                </a:rPr>
                <a:t>-</a:t>
              </a:r>
            </a:p>
          </p:txBody>
        </p:sp>
      </p:grpSp>
      <p:sp>
        <p:nvSpPr>
          <p:cNvPr id="50" name="Pfeil: nach rechts 49">
            <a:extLst>
              <a:ext uri="{FF2B5EF4-FFF2-40B4-BE49-F238E27FC236}">
                <a16:creationId xmlns:a16="http://schemas.microsoft.com/office/drawing/2014/main" id="{BD154E52-17C2-4805-826D-25013FAFAC4D}"/>
              </a:ext>
            </a:extLst>
          </p:cNvPr>
          <p:cNvSpPr/>
          <p:nvPr/>
        </p:nvSpPr>
        <p:spPr>
          <a:xfrm rot="5400000">
            <a:off x="4467812" y="3497441"/>
            <a:ext cx="514350" cy="3226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14683621-3077-46AB-A2F8-8F19C0E5D905}"/>
              </a:ext>
            </a:extLst>
          </p:cNvPr>
          <p:cNvSpPr txBox="1"/>
          <p:nvPr/>
        </p:nvSpPr>
        <p:spPr>
          <a:xfrm>
            <a:off x="2329173" y="1134429"/>
            <a:ext cx="1466850" cy="5467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b="0" i="0" dirty="0">
                <a:latin typeface="Suisse Int'l" panose="020B0504000000000000" pitchFamily="34" charset="77"/>
              </a:rPr>
              <a:t>Input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626F7EDC-563D-4FCB-9331-9F658C978CDB}"/>
              </a:ext>
            </a:extLst>
          </p:cNvPr>
          <p:cNvSpPr txBox="1"/>
          <p:nvPr/>
        </p:nvSpPr>
        <p:spPr>
          <a:xfrm>
            <a:off x="4886323" y="925152"/>
            <a:ext cx="1698311" cy="5467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600" b="0" i="0" dirty="0">
                <a:latin typeface="Suisse Int'l" panose="020B0504000000000000" pitchFamily="34" charset="77"/>
              </a:rPr>
              <a:t>Actual Response</a:t>
            </a:r>
            <a:br>
              <a:rPr lang="en-GB" sz="1600" b="0" i="0" dirty="0">
                <a:latin typeface="Suisse Int'l" panose="020B0504000000000000" pitchFamily="34" charset="77"/>
              </a:rPr>
            </a:br>
            <a:r>
              <a:rPr lang="en-GB" sz="1600" b="0" i="0" dirty="0">
                <a:latin typeface="Suisse Int'l" panose="020B0504000000000000" pitchFamily="34" charset="77"/>
              </a:rPr>
              <a:t>(training dataset)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D613DB5A-DBFC-4BBD-AB1F-2813171BD660}"/>
              </a:ext>
            </a:extLst>
          </p:cNvPr>
          <p:cNvSpPr txBox="1"/>
          <p:nvPr/>
        </p:nvSpPr>
        <p:spPr>
          <a:xfrm>
            <a:off x="6335607" y="4090603"/>
            <a:ext cx="1830561" cy="5467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b="0" i="0" dirty="0">
                <a:latin typeface="Suisse Int'l" panose="020B0504000000000000" pitchFamily="34" charset="77"/>
              </a:rPr>
              <a:t>Model Response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E5AB68F6-C6C8-48C4-A706-2EBCFE714038}"/>
              </a:ext>
            </a:extLst>
          </p:cNvPr>
          <p:cNvSpPr txBox="1"/>
          <p:nvPr/>
        </p:nvSpPr>
        <p:spPr>
          <a:xfrm>
            <a:off x="7254410" y="2908023"/>
            <a:ext cx="1830561" cy="5467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b="0" i="0" dirty="0">
                <a:latin typeface="Suisse Int'l" panose="020B0504000000000000" pitchFamily="34" charset="77"/>
              </a:rPr>
              <a:t>Response</a:t>
            </a:r>
            <a:br>
              <a:rPr lang="en-GB" b="0" i="0" dirty="0">
                <a:latin typeface="Suisse Int'l" panose="020B0504000000000000" pitchFamily="34" charset="77"/>
              </a:rPr>
            </a:br>
            <a:r>
              <a:rPr lang="en-GB" b="0" i="0" dirty="0">
                <a:latin typeface="Suisse Int'l" panose="020B0504000000000000" pitchFamily="34" charset="77"/>
              </a:rPr>
              <a:t>Error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A25E3B6B-F646-49B6-B0FA-55614E11C0A7}"/>
              </a:ext>
            </a:extLst>
          </p:cNvPr>
          <p:cNvSpPr txBox="1"/>
          <p:nvPr/>
        </p:nvSpPr>
        <p:spPr>
          <a:xfrm>
            <a:off x="492017" y="2457451"/>
            <a:ext cx="1566265" cy="9029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b="0" i="0" dirty="0">
                <a:latin typeface="Suisse Int'l" panose="020B0504000000000000" pitchFamily="34" charset="77"/>
              </a:rPr>
              <a:t>A Priori Values,</a:t>
            </a:r>
            <a:br>
              <a:rPr lang="en-GB" b="0" i="0" dirty="0">
                <a:latin typeface="Suisse Int'l" panose="020B0504000000000000" pitchFamily="34" charset="77"/>
              </a:rPr>
            </a:br>
            <a:r>
              <a:rPr lang="en-GB" b="0" i="0" dirty="0">
                <a:latin typeface="Suisse Int'l" panose="020B0504000000000000" pitchFamily="34" charset="77"/>
              </a:rPr>
              <a:t>lower/upper</a:t>
            </a:r>
            <a:br>
              <a:rPr lang="en-GB" b="0" i="0" dirty="0">
                <a:latin typeface="Suisse Int'l" panose="020B0504000000000000" pitchFamily="34" charset="77"/>
              </a:rPr>
            </a:br>
            <a:r>
              <a:rPr lang="en-GB" b="0" i="0" dirty="0">
                <a:latin typeface="Suisse Int'l" panose="020B0504000000000000" pitchFamily="34" charset="77"/>
              </a:rPr>
              <a:t>bounds</a:t>
            </a: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5CCCCCF7-498E-4EF3-A5B9-F32BC3876E2F}"/>
              </a:ext>
            </a:extLst>
          </p:cNvPr>
          <p:cNvSpPr txBox="1"/>
          <p:nvPr/>
        </p:nvSpPr>
        <p:spPr>
          <a:xfrm>
            <a:off x="519140" y="4245441"/>
            <a:ext cx="1524000" cy="8965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b="0" i="0" dirty="0">
                <a:latin typeface="Suisse Int'l" panose="020B0504000000000000" pitchFamily="34" charset="77"/>
              </a:rPr>
              <a:t>Model</a:t>
            </a:r>
            <a:r>
              <a:rPr lang="en-GB" dirty="0">
                <a:latin typeface="Suisse Int'l" panose="020B0504000000000000" pitchFamily="34" charset="77"/>
              </a:rPr>
              <a:t/>
            </a:r>
            <a:br>
              <a:rPr lang="en-GB" dirty="0">
                <a:latin typeface="Suisse Int'l" panose="020B0504000000000000" pitchFamily="34" charset="77"/>
              </a:rPr>
            </a:br>
            <a:r>
              <a:rPr lang="en-GB" dirty="0">
                <a:latin typeface="Suisse Int'l" panose="020B0504000000000000" pitchFamily="34" charset="77"/>
              </a:rPr>
              <a:t>structure</a:t>
            </a:r>
            <a:endParaRPr lang="en-GB" b="0" i="0" dirty="0">
              <a:latin typeface="Suisse Int'l" panose="020B0504000000000000" pitchFamily="34" charset="77"/>
            </a:endParaRPr>
          </a:p>
        </p:txBody>
      </p:sp>
      <p:cxnSp>
        <p:nvCxnSpPr>
          <p:cNvPr id="90" name="Gerader Verbinder 89">
            <a:extLst>
              <a:ext uri="{FF2B5EF4-FFF2-40B4-BE49-F238E27FC236}">
                <a16:creationId xmlns:a16="http://schemas.microsoft.com/office/drawing/2014/main" id="{D85527AB-F8AD-43D1-8AB0-5BE40AA9F2E8}"/>
              </a:ext>
            </a:extLst>
          </p:cNvPr>
          <p:cNvCxnSpPr>
            <a:cxnSpLocks/>
          </p:cNvCxnSpPr>
          <p:nvPr/>
        </p:nvCxnSpPr>
        <p:spPr>
          <a:xfrm>
            <a:off x="139700" y="5443704"/>
            <a:ext cx="8826500" cy="0"/>
          </a:xfrm>
          <a:prstGeom prst="line">
            <a:avLst/>
          </a:prstGeom>
          <a:ln w="317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feld 92">
            <a:extLst>
              <a:ext uri="{FF2B5EF4-FFF2-40B4-BE49-F238E27FC236}">
                <a16:creationId xmlns:a16="http://schemas.microsoft.com/office/drawing/2014/main" id="{7E659A8C-10DA-450F-B6DE-E7F90781048E}"/>
              </a:ext>
            </a:extLst>
          </p:cNvPr>
          <p:cNvSpPr txBox="1"/>
          <p:nvPr/>
        </p:nvSpPr>
        <p:spPr>
          <a:xfrm>
            <a:off x="3440420" y="5591139"/>
            <a:ext cx="1524000" cy="6667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b="0" i="0" dirty="0">
                <a:latin typeface="Suisse Int'l" panose="020B0504000000000000" pitchFamily="34" charset="77"/>
              </a:rPr>
              <a:t>Model</a:t>
            </a:r>
            <a:br>
              <a:rPr lang="en-GB" b="0" i="0" dirty="0">
                <a:latin typeface="Suisse Int'l" panose="020B0504000000000000" pitchFamily="34" charset="77"/>
              </a:rPr>
            </a:br>
            <a:r>
              <a:rPr lang="en-GB" b="0" i="0" dirty="0">
                <a:latin typeface="Suisse Int'l" panose="020B0504000000000000" pitchFamily="34" charset="77"/>
              </a:rPr>
              <a:t>Validation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12D2FE56-533A-4896-A086-6017073B200C}"/>
              </a:ext>
            </a:extLst>
          </p:cNvPr>
          <p:cNvSpPr txBox="1"/>
          <p:nvPr/>
        </p:nvSpPr>
        <p:spPr>
          <a:xfrm>
            <a:off x="4993238" y="3366114"/>
            <a:ext cx="1830561" cy="5467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b="0" i="0" dirty="0">
                <a:latin typeface="Suisse Int'l" panose="020B0504000000000000" pitchFamily="34" charset="77"/>
              </a:rPr>
              <a:t>Parameter</a:t>
            </a:r>
            <a:br>
              <a:rPr lang="en-GB" b="0" i="0" dirty="0">
                <a:latin typeface="Suisse Int'l" panose="020B0504000000000000" pitchFamily="34" charset="77"/>
              </a:rPr>
            </a:br>
            <a:r>
              <a:rPr lang="en-GB" b="0" i="0" dirty="0">
                <a:latin typeface="Suisse Int'l" panose="020B0504000000000000" pitchFamily="34" charset="77"/>
              </a:rPr>
              <a:t>Adjustments</a:t>
            </a:r>
          </a:p>
        </p:txBody>
      </p:sp>
      <p:sp>
        <p:nvSpPr>
          <p:cNvPr id="99" name="Textfeld 98">
            <a:extLst>
              <a:ext uri="{FF2B5EF4-FFF2-40B4-BE49-F238E27FC236}">
                <a16:creationId xmlns:a16="http://schemas.microsoft.com/office/drawing/2014/main" id="{0101604C-5D6A-4B60-92E2-6C16F6A45C0C}"/>
              </a:ext>
            </a:extLst>
          </p:cNvPr>
          <p:cNvSpPr txBox="1"/>
          <p:nvPr/>
        </p:nvSpPr>
        <p:spPr>
          <a:xfrm>
            <a:off x="5663045" y="5043488"/>
            <a:ext cx="3040317" cy="5467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2400" b="1" i="0" dirty="0">
                <a:solidFill>
                  <a:schemeClr val="accent5">
                    <a:lumMod val="75000"/>
                  </a:schemeClr>
                </a:solidFill>
                <a:latin typeface="Suisse Int'l" panose="020B0504000000000000" pitchFamily="34" charset="77"/>
              </a:rPr>
              <a:t>Identification Phase</a:t>
            </a:r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05EC7612-8733-4A93-89BC-E8B8E0F660DE}"/>
              </a:ext>
            </a:extLst>
          </p:cNvPr>
          <p:cNvSpPr txBox="1"/>
          <p:nvPr/>
        </p:nvSpPr>
        <p:spPr>
          <a:xfrm>
            <a:off x="5731401" y="5518807"/>
            <a:ext cx="2971961" cy="5467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2400" b="1" i="0" dirty="0">
                <a:solidFill>
                  <a:schemeClr val="accent5">
                    <a:lumMod val="75000"/>
                  </a:schemeClr>
                </a:solidFill>
                <a:latin typeface="Suisse Int'l" panose="020B0504000000000000" pitchFamily="34" charset="77"/>
              </a:rPr>
              <a:t>Validation Phase</a:t>
            </a:r>
          </a:p>
        </p:txBody>
      </p:sp>
      <p:sp>
        <p:nvSpPr>
          <p:cNvPr id="101" name="Textfeld 100">
            <a:extLst>
              <a:ext uri="{FF2B5EF4-FFF2-40B4-BE49-F238E27FC236}">
                <a16:creationId xmlns:a16="http://schemas.microsoft.com/office/drawing/2014/main" id="{3DB5AE3D-EB40-49EC-A6D0-52A08774EE23}"/>
              </a:ext>
            </a:extLst>
          </p:cNvPr>
          <p:cNvSpPr txBox="1"/>
          <p:nvPr/>
        </p:nvSpPr>
        <p:spPr>
          <a:xfrm>
            <a:off x="437752" y="5572383"/>
            <a:ext cx="2707687" cy="70426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algn="ctr">
              <a:defRPr b="0" i="0">
                <a:latin typeface="Suisse Int'l" panose="020B0504000000000000" pitchFamily="34" charset="77"/>
              </a:defRPr>
            </a:lvl1pPr>
          </a:lstStyle>
          <a:p>
            <a:pPr algn="l"/>
            <a:r>
              <a:rPr lang="en-GB" sz="1600" dirty="0"/>
              <a:t> Complementary Flight Data</a:t>
            </a:r>
            <a:br>
              <a:rPr lang="en-GB" sz="1600" dirty="0"/>
            </a:br>
            <a:r>
              <a:rPr lang="en-GB" sz="1600" dirty="0"/>
              <a:t> (validation dataset)</a:t>
            </a:r>
          </a:p>
        </p:txBody>
      </p:sp>
      <p:grpSp>
        <p:nvGrpSpPr>
          <p:cNvPr id="105" name="Gruppieren 104">
            <a:extLst>
              <a:ext uri="{FF2B5EF4-FFF2-40B4-BE49-F238E27FC236}">
                <a16:creationId xmlns:a16="http://schemas.microsoft.com/office/drawing/2014/main" id="{5C901DA8-FFB5-465D-B085-05313226A97A}"/>
              </a:ext>
            </a:extLst>
          </p:cNvPr>
          <p:cNvGrpSpPr/>
          <p:nvPr/>
        </p:nvGrpSpPr>
        <p:grpSpPr>
          <a:xfrm>
            <a:off x="2028000" y="1505243"/>
            <a:ext cx="6504549" cy="4085001"/>
            <a:chOff x="2028000" y="1505243"/>
            <a:chExt cx="6504549" cy="4085001"/>
          </a:xfrm>
        </p:grpSpPr>
        <p:cxnSp>
          <p:nvCxnSpPr>
            <p:cNvPr id="14" name="Verbinder: gewinkelt 13">
              <a:extLst>
                <a:ext uri="{FF2B5EF4-FFF2-40B4-BE49-F238E27FC236}">
                  <a16:creationId xmlns:a16="http://schemas.microsoft.com/office/drawing/2014/main" id="{602B57D3-8722-4FCF-8DD6-E755589A4643}"/>
                </a:ext>
              </a:extLst>
            </p:cNvPr>
            <p:cNvCxnSpPr>
              <a:cxnSpLocks/>
              <a:stCxn id="8" idx="3"/>
              <a:endCxn id="11" idx="0"/>
            </p:cNvCxnSpPr>
            <p:nvPr/>
          </p:nvCxnSpPr>
          <p:spPr>
            <a:xfrm>
              <a:off x="8278415" y="1505244"/>
              <a:ext cx="254134" cy="1164502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FABB825B-9CC2-47FD-A717-B74B45FD7777}"/>
                </a:ext>
              </a:extLst>
            </p:cNvPr>
            <p:cNvCxnSpPr>
              <a:cxnSpLocks/>
              <a:stCxn id="6" idx="2"/>
              <a:endCxn id="10" idx="3"/>
            </p:cNvCxnSpPr>
            <p:nvPr/>
          </p:nvCxnSpPr>
          <p:spPr>
            <a:xfrm flipH="1">
              <a:off x="7085700" y="2905713"/>
              <a:ext cx="122672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Verbinder: gewinkelt 25">
              <a:extLst>
                <a:ext uri="{FF2B5EF4-FFF2-40B4-BE49-F238E27FC236}">
                  <a16:creationId xmlns:a16="http://schemas.microsoft.com/office/drawing/2014/main" id="{9B774954-0A7A-4031-865F-1F1A33F43240}"/>
                </a:ext>
              </a:extLst>
            </p:cNvPr>
            <p:cNvCxnSpPr>
              <a:cxnSpLocks/>
              <a:stCxn id="23" idx="3"/>
              <a:endCxn id="6" idx="4"/>
            </p:cNvCxnSpPr>
            <p:nvPr/>
          </p:nvCxnSpPr>
          <p:spPr>
            <a:xfrm flipV="1">
              <a:off x="4962075" y="3119094"/>
              <a:ext cx="3566686" cy="1292747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606120D2-62F8-4947-94A9-2759E28CA19A}"/>
                </a:ext>
              </a:extLst>
            </p:cNvPr>
            <p:cNvCxnSpPr>
              <a:cxnSpLocks/>
              <a:stCxn id="3" idx="3"/>
              <a:endCxn id="19" idx="1"/>
            </p:cNvCxnSpPr>
            <p:nvPr/>
          </p:nvCxnSpPr>
          <p:spPr>
            <a:xfrm>
              <a:off x="2028000" y="1514475"/>
              <a:ext cx="117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C7D22C6E-6F79-48A5-956F-12E0B4A8D6A3}"/>
                </a:ext>
              </a:extLst>
            </p:cNvPr>
            <p:cNvCxnSpPr>
              <a:cxnSpLocks/>
              <a:stCxn id="19" idx="3"/>
              <a:endCxn id="8" idx="1"/>
            </p:cNvCxnSpPr>
            <p:nvPr/>
          </p:nvCxnSpPr>
          <p:spPr>
            <a:xfrm flipV="1">
              <a:off x="4724987" y="1505244"/>
              <a:ext cx="1859647" cy="923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01D2A69E-8B7E-4EC1-A4C0-1B89717A9B08}"/>
                </a:ext>
              </a:extLst>
            </p:cNvPr>
            <p:cNvCxnSpPr>
              <a:stCxn id="10" idx="1"/>
              <a:endCxn id="9" idx="3"/>
            </p:cNvCxnSpPr>
            <p:nvPr/>
          </p:nvCxnSpPr>
          <p:spPr>
            <a:xfrm flipH="1">
              <a:off x="4962075" y="2905713"/>
              <a:ext cx="599625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Verbinder: gewinkelt 72">
              <a:extLst>
                <a:ext uri="{FF2B5EF4-FFF2-40B4-BE49-F238E27FC236}">
                  <a16:creationId xmlns:a16="http://schemas.microsoft.com/office/drawing/2014/main" id="{780C2BE7-2E7B-422E-98D0-1E56CC38D5C7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 rot="16200000" flipH="1">
              <a:off x="1572985" y="2546751"/>
              <a:ext cx="2906598" cy="823581"/>
            </a:xfrm>
            <a:prstGeom prst="bentConnector2">
              <a:avLst/>
            </a:prstGeom>
            <a:ln w="1905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 Verbindung mit Pfeil 76">
              <a:extLst>
                <a:ext uri="{FF2B5EF4-FFF2-40B4-BE49-F238E27FC236}">
                  <a16:creationId xmlns:a16="http://schemas.microsoft.com/office/drawing/2014/main" id="{9F8E4121-C7EF-4C77-8131-13349D91CC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4493" y="1705901"/>
              <a:ext cx="3970142" cy="234236"/>
            </a:xfrm>
            <a:prstGeom prst="bentConnector3">
              <a:avLst>
                <a:gd name="adj1" fmla="val 62476"/>
              </a:avLst>
            </a:prstGeom>
            <a:ln w="1905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 Verbindung mit Pfeil 87">
              <a:extLst>
                <a:ext uri="{FF2B5EF4-FFF2-40B4-BE49-F238E27FC236}">
                  <a16:creationId xmlns:a16="http://schemas.microsoft.com/office/drawing/2014/main" id="{E8C4ACFD-1023-40E5-B31D-F97585B7AE2F}"/>
                </a:ext>
              </a:extLst>
            </p:cNvPr>
            <p:cNvCxnSpPr>
              <a:stCxn id="86" idx="3"/>
            </p:cNvCxnSpPr>
            <p:nvPr/>
          </p:nvCxnSpPr>
          <p:spPr>
            <a:xfrm flipV="1">
              <a:off x="2043140" y="4688114"/>
              <a:ext cx="1394935" cy="55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mit Pfeil 95">
              <a:extLst>
                <a:ext uri="{FF2B5EF4-FFF2-40B4-BE49-F238E27FC236}">
                  <a16:creationId xmlns:a16="http://schemas.microsoft.com/office/drawing/2014/main" id="{DE43ECD9-E41C-427B-B3C4-28335AD180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3650" y="4860104"/>
              <a:ext cx="0" cy="7301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 Verbindung mit Pfeil 96">
              <a:extLst>
                <a:ext uri="{FF2B5EF4-FFF2-40B4-BE49-F238E27FC236}">
                  <a16:creationId xmlns:a16="http://schemas.microsoft.com/office/drawing/2014/main" id="{3E88D284-F65B-4F03-A022-2DC6CBEC3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73687" y="4860104"/>
              <a:ext cx="0" cy="73014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 Verbindung mit Pfeil 103">
              <a:extLst>
                <a:ext uri="{FF2B5EF4-FFF2-40B4-BE49-F238E27FC236}">
                  <a16:creationId xmlns:a16="http://schemas.microsoft.com/office/drawing/2014/main" id="{59FCA3BF-5880-4BD9-9366-BB542A990A8B}"/>
                </a:ext>
              </a:extLst>
            </p:cNvPr>
            <p:cNvCxnSpPr>
              <a:stCxn id="85" idx="3"/>
              <a:endCxn id="9" idx="1"/>
            </p:cNvCxnSpPr>
            <p:nvPr/>
          </p:nvCxnSpPr>
          <p:spPr>
            <a:xfrm flipV="1">
              <a:off x="2058282" y="2905714"/>
              <a:ext cx="1379793" cy="32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Textfeld 106">
            <a:extLst>
              <a:ext uri="{FF2B5EF4-FFF2-40B4-BE49-F238E27FC236}">
                <a16:creationId xmlns:a16="http://schemas.microsoft.com/office/drawing/2014/main" id="{40739C3A-B4DF-4B69-A5AB-E9CE9DF83FCF}"/>
              </a:ext>
            </a:extLst>
          </p:cNvPr>
          <p:cNvSpPr txBox="1"/>
          <p:nvPr/>
        </p:nvSpPr>
        <p:spPr>
          <a:xfrm>
            <a:off x="5122662" y="2122425"/>
            <a:ext cx="2679240" cy="5467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2000" b="1" i="0" dirty="0">
                <a:solidFill>
                  <a:srgbClr val="002060"/>
                </a:solidFill>
                <a:latin typeface="Suisse Int'l" panose="020B0504000000000000" pitchFamily="34" charset="77"/>
              </a:rPr>
              <a:t>Parameter Estimation</a:t>
            </a:r>
          </a:p>
        </p:txBody>
      </p:sp>
      <p:grpSp>
        <p:nvGrpSpPr>
          <p:cNvPr id="114" name="Gruppieren 113">
            <a:extLst>
              <a:ext uri="{FF2B5EF4-FFF2-40B4-BE49-F238E27FC236}">
                <a16:creationId xmlns:a16="http://schemas.microsoft.com/office/drawing/2014/main" id="{A5B7CF11-30FA-45E9-9E63-1E68F260C602}"/>
              </a:ext>
            </a:extLst>
          </p:cNvPr>
          <p:cNvGrpSpPr/>
          <p:nvPr/>
        </p:nvGrpSpPr>
        <p:grpSpPr>
          <a:xfrm>
            <a:off x="492017" y="834141"/>
            <a:ext cx="8767328" cy="3347996"/>
            <a:chOff x="492017" y="834141"/>
            <a:chExt cx="8767328" cy="3347996"/>
          </a:xfrm>
        </p:grpSpPr>
        <p:sp>
          <p:nvSpPr>
            <p:cNvPr id="110" name="Textfeld 109">
              <a:extLst>
                <a:ext uri="{FF2B5EF4-FFF2-40B4-BE49-F238E27FC236}">
                  <a16:creationId xmlns:a16="http://schemas.microsoft.com/office/drawing/2014/main" id="{496D31B9-6E10-4023-9BDA-C268FB7E6FB8}"/>
                </a:ext>
              </a:extLst>
            </p:cNvPr>
            <p:cNvSpPr txBox="1"/>
            <p:nvPr/>
          </p:nvSpPr>
          <p:spPr>
            <a:xfrm>
              <a:off x="492017" y="871137"/>
              <a:ext cx="2679240" cy="5467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GB" sz="2000" b="1" dirty="0">
                  <a:solidFill>
                    <a:srgbClr val="478556"/>
                  </a:solidFill>
                  <a:latin typeface="Suisse Int'l" panose="020B0504000000000000" pitchFamily="34" charset="77"/>
                </a:rPr>
                <a:t>Manoeuvre</a:t>
              </a:r>
              <a:endParaRPr lang="en-GB" sz="2000" b="1" i="0" dirty="0">
                <a:solidFill>
                  <a:srgbClr val="478556"/>
                </a:solidFill>
                <a:latin typeface="Suisse Int'l" panose="020B0504000000000000" pitchFamily="34" charset="77"/>
              </a:endParaRPr>
            </a:p>
          </p:txBody>
        </p:sp>
        <p:sp>
          <p:nvSpPr>
            <p:cNvPr id="111" name="Textfeld 110">
              <a:extLst>
                <a:ext uri="{FF2B5EF4-FFF2-40B4-BE49-F238E27FC236}">
                  <a16:creationId xmlns:a16="http://schemas.microsoft.com/office/drawing/2014/main" id="{91EDD4FF-BBF3-4B6B-BD7F-F32D6E049F43}"/>
                </a:ext>
              </a:extLst>
            </p:cNvPr>
            <p:cNvSpPr txBox="1"/>
            <p:nvPr/>
          </p:nvSpPr>
          <p:spPr>
            <a:xfrm>
              <a:off x="6580105" y="834141"/>
              <a:ext cx="2679240" cy="5467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GB" sz="2000" b="1" dirty="0">
                  <a:solidFill>
                    <a:srgbClr val="478556"/>
                  </a:solidFill>
                  <a:latin typeface="Suisse Int'l" panose="020B0504000000000000" pitchFamily="34" charset="77"/>
                </a:rPr>
                <a:t>Measurements</a:t>
              </a:r>
              <a:endParaRPr lang="en-GB" sz="2000" b="1" i="0" dirty="0">
                <a:solidFill>
                  <a:srgbClr val="478556"/>
                </a:solidFill>
                <a:latin typeface="Suisse Int'l" panose="020B0504000000000000" pitchFamily="34" charset="77"/>
              </a:endParaRPr>
            </a:p>
          </p:txBody>
        </p:sp>
        <p:sp>
          <p:nvSpPr>
            <p:cNvPr id="112" name="Textfeld 111">
              <a:extLst>
                <a:ext uri="{FF2B5EF4-FFF2-40B4-BE49-F238E27FC236}">
                  <a16:creationId xmlns:a16="http://schemas.microsoft.com/office/drawing/2014/main" id="{71EFDBF9-9F22-46DB-BAE7-A812F6C96083}"/>
                </a:ext>
              </a:extLst>
            </p:cNvPr>
            <p:cNvSpPr txBox="1"/>
            <p:nvPr/>
          </p:nvSpPr>
          <p:spPr>
            <a:xfrm>
              <a:off x="3435940" y="2130356"/>
              <a:ext cx="2679240" cy="5467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GB" sz="2000" b="1" dirty="0">
                  <a:solidFill>
                    <a:srgbClr val="478556"/>
                  </a:solidFill>
                  <a:latin typeface="Suisse Int'l" panose="020B0504000000000000" pitchFamily="34" charset="77"/>
                </a:rPr>
                <a:t>Methods</a:t>
              </a:r>
              <a:endParaRPr lang="en-GB" sz="2000" b="1" i="0" dirty="0">
                <a:solidFill>
                  <a:srgbClr val="478556"/>
                </a:solidFill>
                <a:latin typeface="Suisse Int'l" panose="020B0504000000000000" pitchFamily="34" charset="77"/>
              </a:endParaRPr>
            </a:p>
          </p:txBody>
        </p:sp>
        <p:sp>
          <p:nvSpPr>
            <p:cNvPr id="113" name="Textfeld 112">
              <a:extLst>
                <a:ext uri="{FF2B5EF4-FFF2-40B4-BE49-F238E27FC236}">
                  <a16:creationId xmlns:a16="http://schemas.microsoft.com/office/drawing/2014/main" id="{E0920674-BDA7-4768-BF6A-F6482B26FC48}"/>
                </a:ext>
              </a:extLst>
            </p:cNvPr>
            <p:cNvSpPr txBox="1"/>
            <p:nvPr/>
          </p:nvSpPr>
          <p:spPr>
            <a:xfrm>
              <a:off x="3437278" y="3635381"/>
              <a:ext cx="2679240" cy="5467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GB" sz="2000" b="1" dirty="0">
                  <a:solidFill>
                    <a:srgbClr val="478556"/>
                  </a:solidFill>
                  <a:latin typeface="Suisse Int'l" panose="020B0504000000000000" pitchFamily="34" charset="77"/>
                </a:rPr>
                <a:t>Models</a:t>
              </a:r>
              <a:endParaRPr lang="en-GB" sz="2000" b="1" i="0" dirty="0">
                <a:solidFill>
                  <a:srgbClr val="478556"/>
                </a:solidFill>
                <a:latin typeface="Suisse Int'l" panose="020B0504000000000000" pitchFamily="34" charset="77"/>
              </a:endParaRPr>
            </a:p>
          </p:txBody>
        </p:sp>
      </p:grp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57D6C85E-B84B-4F85-A2B4-BE1648000CFC}"/>
              </a:ext>
            </a:extLst>
          </p:cNvPr>
          <p:cNvCxnSpPr>
            <a:cxnSpLocks/>
            <a:stCxn id="101" idx="3"/>
            <a:endCxn id="93" idx="1"/>
          </p:cNvCxnSpPr>
          <p:nvPr/>
        </p:nvCxnSpPr>
        <p:spPr>
          <a:xfrm>
            <a:off x="3145439" y="5924514"/>
            <a:ext cx="2949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326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6096E-B422-4A7C-A86B-590D49FB2AD6}" type="datetime5">
              <a:rPr lang="en-US" smtClean="0"/>
              <a:t>18-Apr-18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Inputs</a:t>
            </a: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1A5B2275-6FCE-43DC-9B9C-AF0664B55D66}"/>
              </a:ext>
            </a:extLst>
          </p:cNvPr>
          <p:cNvSpPr/>
          <p:nvPr/>
        </p:nvSpPr>
        <p:spPr>
          <a:xfrm>
            <a:off x="802133" y="1434001"/>
            <a:ext cx="783786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u="sng" dirty="0"/>
              <a:t>Constraints on inputs</a:t>
            </a:r>
            <a:r>
              <a:rPr lang="en-GB" sz="15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Rate of data acquisition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Limited resolution on sensors or data acquisition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Limited time for each </a:t>
            </a:r>
            <a:r>
              <a:rPr lang="en-GB" sz="1500" dirty="0" err="1"/>
              <a:t>maneuver</a:t>
            </a:r>
            <a:endParaRPr lang="en-GB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Limitations on how the aircraft can be excited</a:t>
            </a:r>
          </a:p>
        </p:txBody>
      </p:sp>
    </p:spTree>
    <p:extLst>
      <p:ext uri="{BB962C8B-B14F-4D97-AF65-F5344CB8AC3E}">
        <p14:creationId xmlns:p14="http://schemas.microsoft.com/office/powerpoint/2010/main" val="195797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Problems in Aircraft Dynamics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18-Apr-18</a:t>
            </a:fld>
            <a:endParaRPr lang="en-GB" dirty="0"/>
          </a:p>
        </p:txBody>
      </p:sp>
      <p:grpSp>
        <p:nvGrpSpPr>
          <p:cNvPr id="16" name="Group 15"/>
          <p:cNvGrpSpPr/>
          <p:nvPr/>
        </p:nvGrpSpPr>
        <p:grpSpPr>
          <a:xfrm>
            <a:off x="903860" y="1653288"/>
            <a:ext cx="7163966" cy="2947516"/>
            <a:chOff x="1232773" y="2098768"/>
            <a:chExt cx="6418856" cy="2640950"/>
          </a:xfrm>
        </p:grpSpPr>
        <p:sp>
          <p:nvSpPr>
            <p:cNvPr id="3" name="TextBox 2"/>
            <p:cNvSpPr txBox="1"/>
            <p:nvPr/>
          </p:nvSpPr>
          <p:spPr>
            <a:xfrm>
              <a:off x="1496102" y="3745246"/>
              <a:ext cx="921715" cy="4462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GB" sz="2400" b="0" i="0" dirty="0">
                  <a:latin typeface="Suisse Int'l" panose="020B0504000000000000" pitchFamily="34" charset="77"/>
                </a:rPr>
                <a:t>Input, </a:t>
              </a:r>
              <a:r>
                <a:rPr lang="en-GB" sz="2400" b="0" i="1" dirty="0">
                  <a:latin typeface="Suisse Int'l" panose="020B0504000000000000" pitchFamily="34" charset="77"/>
                </a:rPr>
                <a:t>u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96" t="9965" r="7249" b="6180"/>
            <a:stretch/>
          </p:blipFill>
          <p:spPr>
            <a:xfrm>
              <a:off x="2813671" y="2098768"/>
              <a:ext cx="3136268" cy="2092706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3490596" y="4293491"/>
              <a:ext cx="1541510" cy="4462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GB" sz="2400" dirty="0">
                  <a:latin typeface="Suisse Int'l" panose="020B0504000000000000" pitchFamily="34" charset="77"/>
                </a:rPr>
                <a:t>System</a:t>
              </a:r>
              <a:r>
                <a:rPr lang="en-GB" sz="2400" b="0" i="0" dirty="0">
                  <a:latin typeface="Suisse Int'l" panose="020B0504000000000000" pitchFamily="34" charset="77"/>
                </a:rPr>
                <a:t>, </a:t>
              </a:r>
              <a:r>
                <a:rPr lang="en-GB" sz="2400" i="1" dirty="0">
                  <a:latin typeface="Suisse Int'l" panose="020B0504000000000000" pitchFamily="34" charset="77"/>
                </a:rPr>
                <a:t>S</a:t>
              </a:r>
              <a:endParaRPr lang="en-GB" sz="2400" b="0" i="1" dirty="0">
                <a:latin typeface="Suisse Int'l" panose="020B0504000000000000" pitchFamily="34" charset="77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2773" y="2471390"/>
              <a:ext cx="1437473" cy="91359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20390" y="2444620"/>
              <a:ext cx="1531239" cy="951122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364357" y="3761023"/>
              <a:ext cx="1043307" cy="4462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GB" sz="2400" b="0" i="0" dirty="0">
                  <a:latin typeface="Suisse Int'l" panose="020B0504000000000000" pitchFamily="34" charset="77"/>
                </a:rPr>
                <a:t>Output, z</a:t>
              </a:r>
              <a:endParaRPr lang="en-GB" sz="2400" b="0" i="1" dirty="0">
                <a:latin typeface="Suisse Int'l" panose="020B0504000000000000" pitchFamily="34" charset="77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232773" y="3584448"/>
              <a:ext cx="1495797" cy="0"/>
            </a:xfrm>
            <a:prstGeom prst="straightConnector1">
              <a:avLst/>
            </a:prstGeom>
            <a:ln w="5715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6130104" y="3595206"/>
              <a:ext cx="1495797" cy="0"/>
            </a:xfrm>
            <a:prstGeom prst="straightConnector1">
              <a:avLst/>
            </a:prstGeom>
            <a:ln w="5715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1767795" y="4775045"/>
            <a:ext cx="4172204" cy="3440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2000" b="1" i="0" dirty="0">
                <a:solidFill>
                  <a:schemeClr val="accent2">
                    <a:lumMod val="75000"/>
                  </a:schemeClr>
                </a:solidFill>
                <a:latin typeface="Suisse Int'l" panose="020B0504000000000000" pitchFamily="34" charset="77"/>
              </a:rPr>
              <a:t>Simulation</a:t>
            </a:r>
            <a:r>
              <a:rPr lang="en-GB" sz="2000" b="1" i="0" dirty="0">
                <a:latin typeface="Suisse Int'l" panose="020B0504000000000000" pitchFamily="34" charset="77"/>
              </a:rPr>
              <a:t>: </a:t>
            </a:r>
            <a:r>
              <a:rPr lang="en-GB" b="1" i="0" dirty="0">
                <a:latin typeface="Suisse Int'l" panose="020B0504000000000000" pitchFamily="34" charset="77"/>
              </a:rPr>
              <a:t>Given </a:t>
            </a:r>
            <a:r>
              <a:rPr lang="en-GB" b="1" i="1" dirty="0">
                <a:latin typeface="Suisse Int'l" panose="020B0504000000000000" pitchFamily="34" charset="77"/>
              </a:rPr>
              <a:t>u</a:t>
            </a:r>
            <a:r>
              <a:rPr lang="en-GB" b="1" i="0" dirty="0">
                <a:latin typeface="Suisse Int'l" panose="020B0504000000000000" pitchFamily="34" charset="77"/>
              </a:rPr>
              <a:t> and </a:t>
            </a:r>
            <a:r>
              <a:rPr lang="en-GB" b="1" i="1" dirty="0">
                <a:latin typeface="Suisse Int'l" panose="020B0504000000000000" pitchFamily="34" charset="77"/>
              </a:rPr>
              <a:t>S</a:t>
            </a:r>
            <a:r>
              <a:rPr lang="en-GB" b="1" i="0" dirty="0">
                <a:latin typeface="Suisse Int'l" panose="020B0504000000000000" pitchFamily="34" charset="77"/>
              </a:rPr>
              <a:t>, find </a:t>
            </a:r>
            <a:r>
              <a:rPr lang="en-GB" sz="2000" b="1" i="0" dirty="0">
                <a:latin typeface="Suisse Int'l" panose="020B0504000000000000" pitchFamily="34" charset="77"/>
              </a:rPr>
              <a:t>z</a:t>
            </a:r>
            <a:endParaRPr lang="en-GB" sz="2000" b="1" i="1" dirty="0">
              <a:latin typeface="Suisse Int'l" panose="020B0504000000000000" pitchFamily="34" charset="7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67795" y="5147200"/>
            <a:ext cx="4172204" cy="3440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2000" b="1" i="0" dirty="0">
                <a:solidFill>
                  <a:schemeClr val="accent2">
                    <a:lumMod val="75000"/>
                  </a:schemeClr>
                </a:solidFill>
                <a:latin typeface="Suisse Int'l" panose="020B0504000000000000" pitchFamily="34" charset="77"/>
              </a:rPr>
              <a:t>Control</a:t>
            </a:r>
            <a:r>
              <a:rPr lang="en-GB" sz="2000" b="1" i="0" dirty="0">
                <a:latin typeface="Suisse Int'l" panose="020B0504000000000000" pitchFamily="34" charset="77"/>
              </a:rPr>
              <a:t>: </a:t>
            </a:r>
            <a:r>
              <a:rPr lang="en-GB" b="1" i="0" dirty="0">
                <a:latin typeface="Suisse Int'l" panose="020B0504000000000000" pitchFamily="34" charset="77"/>
              </a:rPr>
              <a:t>Given </a:t>
            </a:r>
            <a:r>
              <a:rPr lang="en-GB" b="1" i="1" dirty="0">
                <a:latin typeface="Suisse Int'l" panose="020B0504000000000000" pitchFamily="34" charset="77"/>
              </a:rPr>
              <a:t>z</a:t>
            </a:r>
            <a:r>
              <a:rPr lang="en-GB" b="1" i="0" dirty="0">
                <a:latin typeface="Suisse Int'l" panose="020B0504000000000000" pitchFamily="34" charset="77"/>
              </a:rPr>
              <a:t> and </a:t>
            </a:r>
            <a:r>
              <a:rPr lang="en-GB" b="1" i="1" dirty="0">
                <a:latin typeface="Suisse Int'l" panose="020B0504000000000000" pitchFamily="34" charset="77"/>
              </a:rPr>
              <a:t>S</a:t>
            </a:r>
            <a:r>
              <a:rPr lang="en-GB" b="1" i="0" dirty="0">
                <a:latin typeface="Suisse Int'l" panose="020B0504000000000000" pitchFamily="34" charset="77"/>
              </a:rPr>
              <a:t>, find </a:t>
            </a:r>
            <a:r>
              <a:rPr lang="en-GB" b="1" i="1" dirty="0">
                <a:latin typeface="Suisse Int'l" panose="020B0504000000000000" pitchFamily="34" charset="77"/>
              </a:rPr>
              <a:t>u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67795" y="5519356"/>
            <a:ext cx="4172204" cy="3440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2000" b="1" i="0" u="sng" dirty="0">
                <a:solidFill>
                  <a:schemeClr val="accent2">
                    <a:lumMod val="75000"/>
                  </a:schemeClr>
                </a:solidFill>
                <a:latin typeface="Suisse Int'l" panose="020B0504000000000000" pitchFamily="34" charset="77"/>
              </a:rPr>
              <a:t>Identification</a:t>
            </a:r>
            <a:r>
              <a:rPr lang="en-GB" sz="2000" b="1" i="0" dirty="0">
                <a:latin typeface="Suisse Int'l" panose="020B0504000000000000" pitchFamily="34" charset="77"/>
              </a:rPr>
              <a:t>: </a:t>
            </a:r>
            <a:r>
              <a:rPr lang="en-GB" b="1" i="0" dirty="0">
                <a:latin typeface="Suisse Int'l" panose="020B0504000000000000" pitchFamily="34" charset="77"/>
              </a:rPr>
              <a:t>Given </a:t>
            </a:r>
            <a:r>
              <a:rPr lang="en-GB" b="1" i="1" dirty="0">
                <a:latin typeface="Suisse Int'l" panose="020B0504000000000000" pitchFamily="34" charset="77"/>
              </a:rPr>
              <a:t>z</a:t>
            </a:r>
            <a:r>
              <a:rPr lang="en-GB" b="1" i="0" dirty="0">
                <a:latin typeface="Suisse Int'l" panose="020B0504000000000000" pitchFamily="34" charset="77"/>
              </a:rPr>
              <a:t> and </a:t>
            </a:r>
            <a:r>
              <a:rPr lang="en-GB" b="1" i="1" dirty="0">
                <a:latin typeface="Suisse Int'l" panose="020B0504000000000000" pitchFamily="34" charset="77"/>
              </a:rPr>
              <a:t>u</a:t>
            </a:r>
            <a:r>
              <a:rPr lang="en-GB" b="1" i="0" dirty="0">
                <a:latin typeface="Suisse Int'l" panose="020B0504000000000000" pitchFamily="34" charset="77"/>
              </a:rPr>
              <a:t>, find </a:t>
            </a:r>
            <a:r>
              <a:rPr lang="en-GB" b="1" i="1" dirty="0">
                <a:latin typeface="Suisse Int'l" panose="020B0504000000000000" pitchFamily="34" charset="77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60079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Applications of Aircraft System ID techniques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18-Apr-18</a:t>
            </a:fld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EC16777-9212-48F0-83A5-48FD3E208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999" y="1148994"/>
            <a:ext cx="7986857" cy="369564"/>
          </a:xfrm>
        </p:spPr>
        <p:txBody>
          <a:bodyPr anchor="t"/>
          <a:lstStyle/>
          <a:p>
            <a:pPr marL="0" indent="0">
              <a:buNone/>
            </a:pPr>
            <a:r>
              <a:rPr lang="en-GB" dirty="0"/>
              <a:t>Aircraft System Identification offers a wide range of different applications, including: 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B36E02-3153-44D0-A2C6-E0D69DD381A8}"/>
              </a:ext>
            </a:extLst>
          </p:cNvPr>
          <p:cNvSpPr txBox="1"/>
          <p:nvPr/>
        </p:nvSpPr>
        <p:spPr>
          <a:xfrm>
            <a:off x="1016000" y="1901367"/>
            <a:ext cx="3267999" cy="378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2000" b="0" i="1" dirty="0">
                <a:solidFill>
                  <a:srgbClr val="0070C0"/>
                </a:solidFill>
                <a:latin typeface="Suisse Int'l" panose="020B0504000000000000" pitchFamily="34" charset="77"/>
              </a:rPr>
              <a:t>Flight Simulator development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A7D5E17-8050-43F8-AB78-CE0F7ADAFA29}"/>
              </a:ext>
            </a:extLst>
          </p:cNvPr>
          <p:cNvSpPr txBox="1"/>
          <p:nvPr/>
        </p:nvSpPr>
        <p:spPr>
          <a:xfrm>
            <a:off x="4876800" y="1901366"/>
            <a:ext cx="3113315" cy="3483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2000" b="0" i="1" dirty="0">
                <a:solidFill>
                  <a:srgbClr val="0070C0"/>
                </a:solidFill>
                <a:latin typeface="Suisse Int'l" panose="020B0504000000000000" pitchFamily="34" charset="77"/>
              </a:rPr>
              <a:t>Flight envelope expansion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6063D27-44C1-4A77-82AE-9D5E0DE45413}"/>
              </a:ext>
            </a:extLst>
          </p:cNvPr>
          <p:cNvSpPr txBox="1"/>
          <p:nvPr/>
        </p:nvSpPr>
        <p:spPr>
          <a:xfrm>
            <a:off x="487265" y="4009626"/>
            <a:ext cx="4144994" cy="348344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en-GB" sz="2000" b="0" i="1" dirty="0">
                <a:solidFill>
                  <a:srgbClr val="0070C0"/>
                </a:solidFill>
                <a:latin typeface="Suisse Int'l" panose="020B0504000000000000" pitchFamily="34" charset="77"/>
              </a:rPr>
              <a:t>Flight Control System (FCS) design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045B4BB-6D13-4092-82D5-BEEA9E544A1A}"/>
              </a:ext>
            </a:extLst>
          </p:cNvPr>
          <p:cNvSpPr txBox="1"/>
          <p:nvPr/>
        </p:nvSpPr>
        <p:spPr>
          <a:xfrm>
            <a:off x="4876800" y="4217903"/>
            <a:ext cx="3614056" cy="44480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GB" sz="2000" i="1" dirty="0">
                <a:solidFill>
                  <a:srgbClr val="0070C0"/>
                </a:solidFill>
                <a:latin typeface="Suisse Int'l" panose="020B0504000000000000" pitchFamily="34" charset="77"/>
              </a:rPr>
              <a:t>Handling Qualities assessment </a:t>
            </a:r>
          </a:p>
          <a:p>
            <a:r>
              <a:rPr lang="en-GB" sz="2000" i="1" dirty="0">
                <a:solidFill>
                  <a:srgbClr val="0070C0"/>
                </a:solidFill>
                <a:latin typeface="Suisse Int'l" panose="020B0504000000000000" pitchFamily="34" charset="77"/>
              </a:rPr>
              <a:t>and enhancement </a:t>
            </a:r>
            <a:endParaRPr lang="en-GB" sz="2000" b="0" i="1" dirty="0">
              <a:solidFill>
                <a:srgbClr val="0070C0"/>
              </a:solidFill>
              <a:latin typeface="Suisse Int'l" panose="020B0504000000000000" pitchFamily="34" charset="77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9F96DE8-20BC-46F9-BEB9-6C7220F684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5026878" y="2279415"/>
            <a:ext cx="2561100" cy="179404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D4A26CC9-C2D9-4D80-8495-D700E5D131E1}"/>
              </a:ext>
            </a:extLst>
          </p:cNvPr>
          <p:cNvSpPr txBox="1"/>
          <p:nvPr/>
        </p:nvSpPr>
        <p:spPr>
          <a:xfrm>
            <a:off x="4905826" y="6164261"/>
            <a:ext cx="3113315" cy="3483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2000" b="0" i="1" dirty="0">
                <a:solidFill>
                  <a:schemeClr val="accent2"/>
                </a:solidFill>
                <a:latin typeface="Suisse Int'l" panose="020B0504000000000000" pitchFamily="34" charset="77"/>
              </a:rPr>
              <a:t>And many others…</a:t>
            </a:r>
          </a:p>
        </p:txBody>
      </p:sp>
      <p:pic>
        <p:nvPicPr>
          <p:cNvPr id="2050" name="Picture 2" descr="Resultado de imagen de helicopter handling qualities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628" y="4654589"/>
            <a:ext cx="1937658" cy="145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de helicopter flight simulator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04"/>
          <a:stretch/>
        </p:blipFill>
        <p:spPr bwMode="auto">
          <a:xfrm>
            <a:off x="487265" y="2476774"/>
            <a:ext cx="2044992" cy="127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49999" y="2476774"/>
            <a:ext cx="1704609" cy="127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6" t="21803" r="4355" b="2989"/>
          <a:stretch/>
        </p:blipFill>
        <p:spPr>
          <a:xfrm>
            <a:off x="544260" y="4357970"/>
            <a:ext cx="3754544" cy="183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3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Aircraft Simulation - Ongoing </a:t>
            </a:r>
            <a:r>
              <a:rPr lang="en-GB" dirty="0" err="1"/>
              <a:t>Kopter</a:t>
            </a:r>
            <a:r>
              <a:rPr lang="en-GB" dirty="0"/>
              <a:t> project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18-Apr-18</a:t>
            </a:fld>
            <a:endParaRPr lang="en-GB" dirty="0"/>
          </a:p>
        </p:txBody>
      </p:sp>
      <p:grpSp>
        <p:nvGrpSpPr>
          <p:cNvPr id="13" name="Group 12"/>
          <p:cNvGrpSpPr/>
          <p:nvPr/>
        </p:nvGrpSpPr>
        <p:grpSpPr>
          <a:xfrm>
            <a:off x="892452" y="1130583"/>
            <a:ext cx="7747548" cy="4950679"/>
            <a:chOff x="2557460" y="676717"/>
            <a:chExt cx="8090592" cy="516988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l="4882" r="4277"/>
            <a:stretch/>
          </p:blipFill>
          <p:spPr>
            <a:xfrm>
              <a:off x="2557460" y="676717"/>
              <a:ext cx="7867100" cy="460496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557460" y="5273981"/>
              <a:ext cx="8090592" cy="5726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GB" sz="1600" i="1" dirty="0">
                  <a:latin typeface="Suisse Int'l" panose="020B0504000000000000" pitchFamily="34" charset="77"/>
                </a:rPr>
                <a:t>Extracted from Nicolas </a:t>
              </a:r>
              <a:r>
                <a:rPr lang="en-GB" sz="1600" i="1" dirty="0" err="1">
                  <a:latin typeface="Suisse Int'l" panose="020B0504000000000000" pitchFamily="34" charset="77"/>
                </a:rPr>
                <a:t>Callejo’s</a:t>
              </a:r>
              <a:r>
                <a:rPr lang="en-GB" sz="1600" i="1" dirty="0">
                  <a:latin typeface="Suisse Int'l" panose="020B0504000000000000" pitchFamily="34" charset="77"/>
                </a:rPr>
                <a:t> MSc Thesis overview in collaboration with </a:t>
              </a:r>
              <a:r>
                <a:rPr lang="en-GB" sz="1600" i="1" dirty="0" err="1">
                  <a:latin typeface="Suisse Int'l" panose="020B0504000000000000" pitchFamily="34" charset="77"/>
                </a:rPr>
                <a:t>Kopter</a:t>
              </a:r>
              <a:r>
                <a:rPr lang="en-GB" sz="1600" i="1" dirty="0">
                  <a:latin typeface="Suisse Int'l" panose="020B0504000000000000" pitchFamily="34" charset="77"/>
                </a:rPr>
                <a:t> Avionics Dep.</a:t>
              </a:r>
              <a:endParaRPr lang="en-GB" sz="1600" b="0" i="1" dirty="0">
                <a:latin typeface="Suisse Int'l" panose="020B0504000000000000" pitchFamily="34" charset="77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19580" y="957337"/>
            <a:ext cx="4748375" cy="306379"/>
            <a:chOff x="719580" y="3995888"/>
            <a:chExt cx="4748375" cy="306379"/>
          </a:xfrm>
        </p:grpSpPr>
        <p:sp>
          <p:nvSpPr>
            <p:cNvPr id="12" name="Down Arrow 11"/>
            <p:cNvSpPr/>
            <p:nvPr/>
          </p:nvSpPr>
          <p:spPr>
            <a:xfrm rot="16200000">
              <a:off x="693834" y="4047883"/>
              <a:ext cx="254857" cy="203366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80835" y="3995888"/>
              <a:ext cx="4487120" cy="3063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dirty="0" smtClean="0"/>
                <a:t>Example of SID implementation</a:t>
              </a:r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3156313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24">
            <a:extLst>
              <a:ext uri="{FF2B5EF4-FFF2-40B4-BE49-F238E27FC236}">
                <a16:creationId xmlns:a16="http://schemas.microsoft.com/office/drawing/2014/main" id="{247B3B00-EC7E-41EE-96A7-89CEF03D36D5}"/>
              </a:ext>
            </a:extLst>
          </p:cNvPr>
          <p:cNvSpPr/>
          <p:nvPr/>
        </p:nvSpPr>
        <p:spPr>
          <a:xfrm>
            <a:off x="172036" y="1607232"/>
            <a:ext cx="3547124" cy="4642059"/>
          </a:xfrm>
          <a:prstGeom prst="rect">
            <a:avLst/>
          </a:prstGeom>
          <a:solidFill>
            <a:schemeClr val="accent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Aircraft Simulation – Current </a:t>
            </a:r>
            <a:r>
              <a:rPr lang="en-GB" dirty="0" err="1"/>
              <a:t>Kopter</a:t>
            </a:r>
            <a:r>
              <a:rPr lang="en-GB" dirty="0"/>
              <a:t> approach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18-Apr-18</a:t>
            </a:fld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4882" r="4277"/>
          <a:stretch/>
        </p:blipFill>
        <p:spPr>
          <a:xfrm>
            <a:off x="4057948" y="1607232"/>
            <a:ext cx="4761024" cy="27868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945924" y="5388796"/>
                <a:ext cx="16405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it-IT" i="1">
                          <a:latin typeface="Cambria Math"/>
                        </a:rPr>
                        <m:t>=</m:t>
                      </m:r>
                      <m:r>
                        <a:rPr lang="it-IT" i="1">
                          <a:latin typeface="Cambria Math"/>
                        </a:rPr>
                        <m:t>𝐴𝑥</m:t>
                      </m:r>
                      <m:r>
                        <a:rPr lang="it-IT" i="1">
                          <a:latin typeface="Cambria Math"/>
                        </a:rPr>
                        <m:t>+</m:t>
                      </m:r>
                      <m:r>
                        <a:rPr lang="it-IT" i="1">
                          <a:latin typeface="Cambria Math"/>
                        </a:rPr>
                        <m:t>𝐵𝑢</m:t>
                      </m:r>
                    </m:oMath>
                  </m:oMathPara>
                </a14:m>
                <a:endParaRPr lang="it-IT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/>
                        </a:rPr>
                        <m:t>𝑦</m:t>
                      </m:r>
                      <m:r>
                        <a:rPr lang="it-IT" i="1">
                          <a:latin typeface="Cambria Math"/>
                        </a:rPr>
                        <m:t>=</m:t>
                      </m:r>
                      <m:r>
                        <a:rPr lang="it-IT" i="1">
                          <a:latin typeface="Cambria Math"/>
                        </a:rPr>
                        <m:t>𝐶𝑥</m:t>
                      </m:r>
                      <m:r>
                        <a:rPr lang="it-IT" i="1">
                          <a:latin typeface="Cambria Math"/>
                        </a:rPr>
                        <m:t>+</m:t>
                      </m:r>
                      <m:r>
                        <a:rPr lang="it-IT" i="1">
                          <a:latin typeface="Cambria Math"/>
                        </a:rPr>
                        <m:t>𝐷𝑢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924" y="5388796"/>
                <a:ext cx="1640594" cy="646331"/>
              </a:xfrm>
              <a:prstGeom prst="rect">
                <a:avLst/>
              </a:prstGeom>
              <a:blipFill>
                <a:blip r:embed="rId4"/>
                <a:stretch>
                  <a:fillRect b="-28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c 13"/>
          <p:cNvSpPr/>
          <p:nvPr/>
        </p:nvSpPr>
        <p:spPr>
          <a:xfrm>
            <a:off x="941294" y="1264520"/>
            <a:ext cx="3328634" cy="4082517"/>
          </a:xfrm>
          <a:prstGeom prst="arc">
            <a:avLst>
              <a:gd name="adj1" fmla="val 16008520"/>
              <a:gd name="adj2" fmla="val 950836"/>
            </a:avLst>
          </a:prstGeom>
          <a:ln w="28575">
            <a:solidFill>
              <a:schemeClr val="tx2">
                <a:lumMod val="75000"/>
              </a:schemeClr>
            </a:solidFill>
            <a:headEnd type="arrow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318" y="2853831"/>
            <a:ext cx="2362530" cy="175284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02134" y="159649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Trimmed condition of</a:t>
            </a:r>
            <a:br>
              <a:rPr lang="en-GB" dirty="0"/>
            </a:br>
            <a:r>
              <a:rPr lang="en-GB" dirty="0" err="1"/>
              <a:t>FlightLab</a:t>
            </a:r>
            <a:r>
              <a:rPr lang="en-GB" dirty="0"/>
              <a:t>, e.g.: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46290" y="2344862"/>
            <a:ext cx="2572870" cy="5780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dirty="0" err="1">
                <a:latin typeface="Suisse Int'l" panose="020B0504000000000000" pitchFamily="34" charset="77"/>
              </a:rPr>
              <a:t>fwd</a:t>
            </a:r>
            <a:r>
              <a:rPr lang="en-GB" dirty="0">
                <a:latin typeface="Suisse Int'l" panose="020B0504000000000000" pitchFamily="34" charset="77"/>
              </a:rPr>
              <a:t> level flight @ 100kts</a:t>
            </a:r>
            <a:endParaRPr lang="en-GB" b="0" i="0" dirty="0">
              <a:latin typeface="Suisse Int'l" panose="020B0504000000000000" pitchFamily="34" charset="77"/>
            </a:endParaRPr>
          </a:p>
        </p:txBody>
      </p:sp>
      <p:sp>
        <p:nvSpPr>
          <p:cNvPr id="22" name="Down Arrow 21"/>
          <p:cNvSpPr/>
          <p:nvPr/>
        </p:nvSpPr>
        <p:spPr>
          <a:xfrm rot="16200000">
            <a:off x="873126" y="2380618"/>
            <a:ext cx="145597" cy="204787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Arc 22"/>
          <p:cNvSpPr/>
          <p:nvPr/>
        </p:nvSpPr>
        <p:spPr>
          <a:xfrm flipV="1">
            <a:off x="1276134" y="2715612"/>
            <a:ext cx="1174803" cy="2530317"/>
          </a:xfrm>
          <a:prstGeom prst="arc">
            <a:avLst>
              <a:gd name="adj1" fmla="val 18204162"/>
              <a:gd name="adj2" fmla="val 2827246"/>
            </a:avLst>
          </a:prstGeom>
          <a:ln w="28575">
            <a:solidFill>
              <a:schemeClr val="tx2">
                <a:lumMod val="75000"/>
              </a:schemeClr>
            </a:solidFill>
            <a:headEnd type="arrow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Left Brace 23"/>
          <p:cNvSpPr/>
          <p:nvPr/>
        </p:nvSpPr>
        <p:spPr>
          <a:xfrm>
            <a:off x="3770454" y="4933762"/>
            <a:ext cx="206259" cy="1422594"/>
          </a:xfrm>
          <a:prstGeom prst="leftBrace">
            <a:avLst/>
          </a:prstGeom>
          <a:ln w="22225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Left Brace 24"/>
          <p:cNvSpPr/>
          <p:nvPr/>
        </p:nvSpPr>
        <p:spPr>
          <a:xfrm>
            <a:off x="610030" y="1653350"/>
            <a:ext cx="246632" cy="2978418"/>
          </a:xfrm>
          <a:prstGeom prst="leftBrace">
            <a:avLst/>
          </a:prstGeom>
          <a:ln w="22225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Left Brace 25"/>
          <p:cNvSpPr/>
          <p:nvPr/>
        </p:nvSpPr>
        <p:spPr>
          <a:xfrm>
            <a:off x="602505" y="4733156"/>
            <a:ext cx="253371" cy="1343793"/>
          </a:xfrm>
          <a:prstGeom prst="leftBrace">
            <a:avLst>
              <a:gd name="adj1" fmla="val 8333"/>
              <a:gd name="adj2" fmla="val 44153"/>
            </a:avLst>
          </a:prstGeom>
          <a:ln w="22225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/>
          <p:cNvSpPr txBox="1"/>
          <p:nvPr/>
        </p:nvSpPr>
        <p:spPr>
          <a:xfrm>
            <a:off x="1171053" y="4734204"/>
            <a:ext cx="2572870" cy="5780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dirty="0"/>
              <a:t>linearization of full H/C dynamics in LTI model:</a:t>
            </a:r>
            <a:endParaRPr lang="en-GB" b="0" i="0" dirty="0">
              <a:latin typeface="Suisse Int'l" panose="020B0504000000000000" pitchFamily="34" charset="7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74050" y="1968786"/>
            <a:ext cx="342658" cy="1858243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r>
              <a:rPr lang="en-GB" b="0" i="0" dirty="0">
                <a:latin typeface="Suisse Int'l" panose="020B0504000000000000" pitchFamily="34" charset="77"/>
              </a:rPr>
              <a:t>Non-linear model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02273" y="4033704"/>
            <a:ext cx="342658" cy="1858243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r>
              <a:rPr lang="en-GB" b="0" i="0" dirty="0">
                <a:latin typeface="Suisse Int'l" panose="020B0504000000000000" pitchFamily="34" charset="77"/>
              </a:rPr>
              <a:t>Linear model</a:t>
            </a:r>
          </a:p>
        </p:txBody>
      </p:sp>
      <p:sp>
        <p:nvSpPr>
          <p:cNvPr id="31" name="Freeform 30"/>
          <p:cNvSpPr/>
          <p:nvPr/>
        </p:nvSpPr>
        <p:spPr>
          <a:xfrm flipV="1">
            <a:off x="2512348" y="5624867"/>
            <a:ext cx="1183039" cy="86796"/>
          </a:xfrm>
          <a:custGeom>
            <a:avLst/>
            <a:gdLst>
              <a:gd name="connsiteX0" fmla="*/ 0 w 1095558"/>
              <a:gd name="connsiteY0" fmla="*/ 0 h 190775"/>
              <a:gd name="connsiteX1" fmla="*/ 295275 w 1095558"/>
              <a:gd name="connsiteY1" fmla="*/ 85725 h 190775"/>
              <a:gd name="connsiteX2" fmla="*/ 533400 w 1095558"/>
              <a:gd name="connsiteY2" fmla="*/ 142875 h 190775"/>
              <a:gd name="connsiteX3" fmla="*/ 742950 w 1095558"/>
              <a:gd name="connsiteY3" fmla="*/ 171450 h 190775"/>
              <a:gd name="connsiteX4" fmla="*/ 1038225 w 1095558"/>
              <a:gd name="connsiteY4" fmla="*/ 190500 h 190775"/>
              <a:gd name="connsiteX5" fmla="*/ 1095375 w 1095558"/>
              <a:gd name="connsiteY5" fmla="*/ 180975 h 190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5558" h="190775">
                <a:moveTo>
                  <a:pt x="0" y="0"/>
                </a:moveTo>
                <a:lnTo>
                  <a:pt x="295275" y="85725"/>
                </a:lnTo>
                <a:cubicBezTo>
                  <a:pt x="384175" y="109538"/>
                  <a:pt x="458788" y="128588"/>
                  <a:pt x="533400" y="142875"/>
                </a:cubicBezTo>
                <a:cubicBezTo>
                  <a:pt x="608012" y="157162"/>
                  <a:pt x="658813" y="163513"/>
                  <a:pt x="742950" y="171450"/>
                </a:cubicBezTo>
                <a:cubicBezTo>
                  <a:pt x="827088" y="179388"/>
                  <a:pt x="979488" y="188913"/>
                  <a:pt x="1038225" y="190500"/>
                </a:cubicBezTo>
                <a:cubicBezTo>
                  <a:pt x="1096962" y="192087"/>
                  <a:pt x="1096168" y="186531"/>
                  <a:pt x="1095375" y="180975"/>
                </a:cubicBezTo>
              </a:path>
            </a:pathLst>
          </a:custGeom>
          <a:noFill/>
          <a:ln w="28575">
            <a:solidFill>
              <a:srgbClr val="0070C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/>
          <p:cNvSpPr txBox="1"/>
          <p:nvPr/>
        </p:nvSpPr>
        <p:spPr>
          <a:xfrm>
            <a:off x="4106640" y="4933712"/>
            <a:ext cx="2572870" cy="5780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dirty="0"/>
              <a:t>Suitable for:</a:t>
            </a:r>
          </a:p>
          <a:p>
            <a:endParaRPr lang="en-US" b="0" i="0" dirty="0">
              <a:latin typeface="Suisse Int'l" panose="020B0504000000000000" pitchFamily="34" charset="77"/>
            </a:endParaRPr>
          </a:p>
          <a:p>
            <a:endParaRPr lang="en-GB" b="0" i="0" dirty="0">
              <a:latin typeface="Suisse Int'l" panose="020B0504000000000000" pitchFamily="34" charset="7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66291" y="5286460"/>
            <a:ext cx="2572870" cy="5780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dirty="0">
                <a:latin typeface="Suisse Int'l" panose="020B0504000000000000" pitchFamily="34" charset="77"/>
              </a:rPr>
              <a:t>FCS design</a:t>
            </a:r>
            <a:endParaRPr lang="en-GB" b="0" i="0" dirty="0">
              <a:latin typeface="Suisse Int'l" panose="020B0504000000000000" pitchFamily="34" charset="77"/>
            </a:endParaRPr>
          </a:p>
        </p:txBody>
      </p:sp>
      <p:sp>
        <p:nvSpPr>
          <p:cNvPr id="36" name="Down Arrow 35"/>
          <p:cNvSpPr/>
          <p:nvPr/>
        </p:nvSpPr>
        <p:spPr>
          <a:xfrm rot="16200000">
            <a:off x="4293127" y="5322216"/>
            <a:ext cx="145597" cy="204787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7" name="TextBox 36"/>
          <p:cNvSpPr txBox="1"/>
          <p:nvPr/>
        </p:nvSpPr>
        <p:spPr>
          <a:xfrm>
            <a:off x="4566290" y="5587107"/>
            <a:ext cx="3701409" cy="5780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dirty="0">
                <a:latin typeface="Suisse Int'l" panose="020B0504000000000000" pitchFamily="34" charset="77"/>
              </a:rPr>
              <a:t>H/C flight simulation</a:t>
            </a:r>
            <a:endParaRPr lang="en-GB" b="0" i="0" dirty="0">
              <a:latin typeface="Suisse Int'l" panose="020B0504000000000000" pitchFamily="34" charset="77"/>
            </a:endParaRPr>
          </a:p>
        </p:txBody>
      </p:sp>
      <p:sp>
        <p:nvSpPr>
          <p:cNvPr id="38" name="Down Arrow 37"/>
          <p:cNvSpPr/>
          <p:nvPr/>
        </p:nvSpPr>
        <p:spPr>
          <a:xfrm rot="16200000">
            <a:off x="4293127" y="5622863"/>
            <a:ext cx="145597" cy="204787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" name="TextBox 38"/>
          <p:cNvSpPr txBox="1"/>
          <p:nvPr/>
        </p:nvSpPr>
        <p:spPr>
          <a:xfrm>
            <a:off x="4566290" y="5922182"/>
            <a:ext cx="3533709" cy="5780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dirty="0">
                <a:latin typeface="Suisse Int'l" panose="020B0504000000000000" pitchFamily="34" charset="77"/>
              </a:rPr>
              <a:t>Aircraft dynamic stability analysis</a:t>
            </a:r>
            <a:endParaRPr lang="en-GB" b="0" i="0" dirty="0">
              <a:latin typeface="Suisse Int'l" panose="020B0504000000000000" pitchFamily="34" charset="77"/>
            </a:endParaRPr>
          </a:p>
        </p:txBody>
      </p:sp>
      <p:sp>
        <p:nvSpPr>
          <p:cNvPr id="40" name="Down Arrow 39"/>
          <p:cNvSpPr/>
          <p:nvPr/>
        </p:nvSpPr>
        <p:spPr>
          <a:xfrm rot="16200000">
            <a:off x="4293127" y="5957938"/>
            <a:ext cx="145597" cy="204787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1" name="Textfeld 7">
            <a:extLst>
              <a:ext uri="{FF2B5EF4-FFF2-40B4-BE49-F238E27FC236}">
                <a16:creationId xmlns:a16="http://schemas.microsoft.com/office/drawing/2014/main" id="{D525950E-E2D5-44E9-99B7-25377F969FE6}"/>
              </a:ext>
            </a:extLst>
          </p:cNvPr>
          <p:cNvSpPr txBox="1"/>
          <p:nvPr/>
        </p:nvSpPr>
        <p:spPr>
          <a:xfrm>
            <a:off x="1331321" y="1011713"/>
            <a:ext cx="2057859" cy="402844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algn="l"/>
            <a:r>
              <a:rPr lang="en-GB" b="0" i="0" u="sng" dirty="0">
                <a:latin typeface="Suisse Int'l" panose="020B0504000000000000" pitchFamily="34" charset="77"/>
              </a:rPr>
              <a:t>Dynamic </a:t>
            </a:r>
            <a:br>
              <a:rPr lang="en-GB" b="0" i="0" u="sng" dirty="0">
                <a:latin typeface="Suisse Int'l" panose="020B0504000000000000" pitchFamily="34" charset="77"/>
              </a:rPr>
            </a:br>
            <a:r>
              <a:rPr lang="en-GB" u="sng" dirty="0">
                <a:latin typeface="Suisse Int'l" panose="020B0504000000000000" pitchFamily="34" charset="77"/>
              </a:rPr>
              <a:t>S</a:t>
            </a:r>
            <a:r>
              <a:rPr lang="en-GB" b="0" i="0" u="sng" dirty="0">
                <a:latin typeface="Suisse Int'l" panose="020B0504000000000000" pitchFamily="34" charset="77"/>
              </a:rPr>
              <a:t>imulation</a:t>
            </a:r>
          </a:p>
        </p:txBody>
      </p:sp>
      <p:sp>
        <p:nvSpPr>
          <p:cNvPr id="42" name="Arc 41"/>
          <p:cNvSpPr/>
          <p:nvPr/>
        </p:nvSpPr>
        <p:spPr>
          <a:xfrm>
            <a:off x="748839" y="3253197"/>
            <a:ext cx="6581902" cy="3125415"/>
          </a:xfrm>
          <a:prstGeom prst="arc">
            <a:avLst>
              <a:gd name="adj1" fmla="val 20455170"/>
              <a:gd name="adj2" fmla="val 1122477"/>
            </a:avLst>
          </a:prstGeom>
          <a:ln w="28575">
            <a:solidFill>
              <a:schemeClr val="tx2">
                <a:lumMod val="75000"/>
              </a:schemeClr>
            </a:solidFill>
            <a:headEnd type="arrow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613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2" grpId="0"/>
      <p:bldP spid="16" grpId="0"/>
      <p:bldP spid="19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1" grpId="0" animBg="1"/>
      <p:bldP spid="32" grpId="0"/>
      <p:bldP spid="35" grpId="0"/>
      <p:bldP spid="36" grpId="0" animBg="1"/>
      <p:bldP spid="37" grpId="0"/>
      <p:bldP spid="38" grpId="0" animBg="1"/>
      <p:bldP spid="39" grpId="0"/>
      <p:bldP spid="40" grpId="0" animBg="1"/>
      <p:bldP spid="4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247B3B00-EC7E-41EE-96A7-89CEF03D36D5}"/>
              </a:ext>
            </a:extLst>
          </p:cNvPr>
          <p:cNvSpPr/>
          <p:nvPr/>
        </p:nvSpPr>
        <p:spPr>
          <a:xfrm>
            <a:off x="65860" y="1527701"/>
            <a:ext cx="3546617" cy="3626996"/>
          </a:xfrm>
          <a:prstGeom prst="rect">
            <a:avLst/>
          </a:prstGeom>
          <a:solidFill>
            <a:schemeClr val="accent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11924519-F1E6-4E70-9602-AB6E8ED1FD52}"/>
              </a:ext>
            </a:extLst>
          </p:cNvPr>
          <p:cNvSpPr/>
          <p:nvPr/>
        </p:nvSpPr>
        <p:spPr>
          <a:xfrm>
            <a:off x="1081201" y="1910000"/>
            <a:ext cx="1918357" cy="126525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endParaRPr lang="en-GB">
              <a:solidFill>
                <a:schemeClr val="tx1"/>
              </a:solidFill>
              <a:latin typeface="Suisse Int'l" panose="020B0504000000000000" pitchFamily="34" charset="77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18-Apr-18</a:t>
            </a:fld>
            <a:endParaRPr lang="en-GB" dirty="0"/>
          </a:p>
        </p:txBody>
      </p:sp>
      <p:sp>
        <p:nvSpPr>
          <p:cNvPr id="29" name="TextBox 28"/>
          <p:cNvSpPr txBox="1"/>
          <p:nvPr/>
        </p:nvSpPr>
        <p:spPr>
          <a:xfrm>
            <a:off x="906188" y="5333514"/>
            <a:ext cx="6048422" cy="25603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dirty="0">
                <a:latin typeface="Suisse Int'l" panose="020B0504000000000000" pitchFamily="34" charset="77"/>
              </a:rPr>
              <a:t>System ID provides an </a:t>
            </a:r>
            <a:r>
              <a:rPr lang="en-GB" u="sng" dirty="0">
                <a:latin typeface="Suisse Int'l" panose="020B0504000000000000" pitchFamily="34" charset="77"/>
              </a:rPr>
              <a:t>accurate</a:t>
            </a:r>
            <a:r>
              <a:rPr lang="en-GB" dirty="0">
                <a:latin typeface="Suisse Int'l" panose="020B0504000000000000" pitchFamily="34" charset="77"/>
              </a:rPr>
              <a:t>, </a:t>
            </a:r>
            <a:r>
              <a:rPr lang="en-GB" u="sng" dirty="0">
                <a:latin typeface="Suisse Int'l" panose="020B0504000000000000" pitchFamily="34" charset="77"/>
              </a:rPr>
              <a:t>simple</a:t>
            </a:r>
            <a:r>
              <a:rPr lang="en-GB" dirty="0">
                <a:latin typeface="Suisse Int'l" panose="020B0504000000000000" pitchFamily="34" charset="77"/>
              </a:rPr>
              <a:t> and </a:t>
            </a:r>
            <a:r>
              <a:rPr lang="en-GB" u="sng" dirty="0">
                <a:latin typeface="Suisse Int'l" panose="020B0504000000000000" pitchFamily="34" charset="77"/>
              </a:rPr>
              <a:t>reliable</a:t>
            </a:r>
            <a:r>
              <a:rPr lang="en-GB" dirty="0">
                <a:latin typeface="Suisse Int'l" panose="020B0504000000000000" pitchFamily="34" charset="77"/>
              </a:rPr>
              <a:t> </a:t>
            </a:r>
          </a:p>
          <a:p>
            <a:pPr algn="l"/>
            <a:r>
              <a:rPr lang="en-GB" dirty="0">
                <a:latin typeface="Suisse Int'l" panose="020B0504000000000000" pitchFamily="34" charset="77"/>
              </a:rPr>
              <a:t>model of the H/C dynamics</a:t>
            </a:r>
            <a:br>
              <a:rPr lang="en-GB" dirty="0">
                <a:latin typeface="Suisse Int'l" panose="020B0504000000000000" pitchFamily="34" charset="77"/>
              </a:rPr>
            </a:br>
            <a:r>
              <a:rPr lang="en-GB" dirty="0">
                <a:latin typeface="Suisse Int'l" panose="020B0504000000000000" pitchFamily="34" charset="77"/>
              </a:rPr>
              <a:t>obtained from </a:t>
            </a:r>
            <a:r>
              <a:rPr lang="en-GB" u="sng" dirty="0">
                <a:latin typeface="Suisse Int'l" panose="020B0504000000000000" pitchFamily="34" charset="77"/>
              </a:rPr>
              <a:t>real</a:t>
            </a:r>
            <a:r>
              <a:rPr lang="en-GB" dirty="0">
                <a:latin typeface="Suisse Int'l" panose="020B0504000000000000" pitchFamily="34" charset="77"/>
              </a:rPr>
              <a:t> flight test data of the </a:t>
            </a:r>
            <a:r>
              <a:rPr lang="en-GB" u="sng" dirty="0">
                <a:latin typeface="Suisse Int'l" panose="020B0504000000000000" pitchFamily="34" charset="77"/>
              </a:rPr>
              <a:t>real</a:t>
            </a:r>
            <a:r>
              <a:rPr lang="en-GB" dirty="0">
                <a:latin typeface="Suisse Int'l" panose="020B0504000000000000" pitchFamily="34" charset="77"/>
              </a:rPr>
              <a:t> H/C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/>
          <a:srcRect l="4882" r="4277"/>
          <a:stretch/>
        </p:blipFill>
        <p:spPr>
          <a:xfrm>
            <a:off x="3690174" y="1255014"/>
            <a:ext cx="5366108" cy="3141027"/>
          </a:xfrm>
          <a:prstGeom prst="rect">
            <a:avLst/>
          </a:prstGeom>
        </p:spPr>
      </p:pic>
      <p:sp>
        <p:nvSpPr>
          <p:cNvPr id="36" name="Arc 35"/>
          <p:cNvSpPr/>
          <p:nvPr/>
        </p:nvSpPr>
        <p:spPr>
          <a:xfrm>
            <a:off x="1824319" y="1007013"/>
            <a:ext cx="2106080" cy="4183862"/>
          </a:xfrm>
          <a:prstGeom prst="arc">
            <a:avLst>
              <a:gd name="adj1" fmla="val 15365335"/>
              <a:gd name="adj2" fmla="val 1159385"/>
            </a:avLst>
          </a:prstGeom>
          <a:ln w="28575">
            <a:solidFill>
              <a:schemeClr val="tx2">
                <a:lumMod val="75000"/>
              </a:schemeClr>
            </a:solidFill>
            <a:headEnd type="arrow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/>
          <p:cNvSpPr txBox="1"/>
          <p:nvPr/>
        </p:nvSpPr>
        <p:spPr>
          <a:xfrm>
            <a:off x="7579154" y="5371948"/>
            <a:ext cx="1936376" cy="13802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latin typeface="Suisse Int'l" panose="020B0504000000000000" pitchFamily="34" charset="77"/>
              </a:rPr>
              <a:t>LUTs</a:t>
            </a:r>
            <a:endParaRPr lang="en-GB" dirty="0">
              <a:latin typeface="Suisse Int'l" panose="020B0504000000000000" pitchFamily="34" charset="7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latin typeface="Suisse Int'l" panose="020B0504000000000000" pitchFamily="34" charset="77"/>
              </a:rPr>
              <a:t>LPV model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latin typeface="Suisse Int'l" panose="020B0504000000000000" pitchFamily="34" charset="77"/>
              </a:rPr>
              <a:t>…</a:t>
            </a:r>
          </a:p>
        </p:txBody>
      </p:sp>
      <p:sp>
        <p:nvSpPr>
          <p:cNvPr id="38" name="Right Brace 37"/>
          <p:cNvSpPr/>
          <p:nvPr/>
        </p:nvSpPr>
        <p:spPr>
          <a:xfrm>
            <a:off x="6223043" y="5333514"/>
            <a:ext cx="161364" cy="943458"/>
          </a:xfrm>
          <a:prstGeom prst="rightBrace">
            <a:avLst/>
          </a:prstGeom>
          <a:ln w="22225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ight Brace 40"/>
          <p:cNvSpPr/>
          <p:nvPr/>
        </p:nvSpPr>
        <p:spPr>
          <a:xfrm rot="10800000">
            <a:off x="7408047" y="5331196"/>
            <a:ext cx="171107" cy="945776"/>
          </a:xfrm>
          <a:prstGeom prst="rightBrace">
            <a:avLst/>
          </a:prstGeom>
          <a:ln w="22225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CC2B459-1E83-44A7-A943-FF90A123FFD1}"/>
              </a:ext>
            </a:extLst>
          </p:cNvPr>
          <p:cNvSpPr txBox="1"/>
          <p:nvPr/>
        </p:nvSpPr>
        <p:spPr>
          <a:xfrm>
            <a:off x="2286424" y="3460167"/>
            <a:ext cx="1314450" cy="63401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400" b="0" i="0" dirty="0">
                <a:latin typeface="Suisse Int'l" panose="020B0504000000000000" pitchFamily="34" charset="77"/>
              </a:rPr>
              <a:t>Equations of Motion</a:t>
            </a:r>
          </a:p>
        </p:txBody>
      </p:sp>
      <p:sp>
        <p:nvSpPr>
          <p:cNvPr id="6" name="Geschweifte Klammer links 5">
            <a:extLst>
              <a:ext uri="{FF2B5EF4-FFF2-40B4-BE49-F238E27FC236}">
                <a16:creationId xmlns:a16="http://schemas.microsoft.com/office/drawing/2014/main" id="{ACD2B24B-D17C-4FAB-B115-11700A1D99BE}"/>
              </a:ext>
            </a:extLst>
          </p:cNvPr>
          <p:cNvSpPr/>
          <p:nvPr/>
        </p:nvSpPr>
        <p:spPr>
          <a:xfrm rot="5400000">
            <a:off x="1700280" y="86186"/>
            <a:ext cx="248077" cy="3131106"/>
          </a:xfrm>
          <a:prstGeom prst="leftBrace">
            <a:avLst/>
          </a:prstGeom>
          <a:ln w="28575">
            <a:solidFill>
              <a:srgbClr val="0070C0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525950E-E2D5-44E9-99B7-25377F969FE6}"/>
              </a:ext>
            </a:extLst>
          </p:cNvPr>
          <p:cNvSpPr txBox="1"/>
          <p:nvPr/>
        </p:nvSpPr>
        <p:spPr>
          <a:xfrm>
            <a:off x="1470352" y="973891"/>
            <a:ext cx="2057859" cy="402844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algn="l"/>
            <a:r>
              <a:rPr lang="en-GB" b="0" i="0" u="sng" dirty="0">
                <a:latin typeface="Suisse Int'l" panose="020B0504000000000000" pitchFamily="34" charset="77"/>
              </a:rPr>
              <a:t>Dynamic </a:t>
            </a:r>
            <a:br>
              <a:rPr lang="en-GB" b="0" i="0" u="sng" dirty="0">
                <a:latin typeface="Suisse Int'l" panose="020B0504000000000000" pitchFamily="34" charset="77"/>
              </a:rPr>
            </a:br>
            <a:r>
              <a:rPr lang="en-GB" u="sng" dirty="0">
                <a:latin typeface="Suisse Int'l" panose="020B0504000000000000" pitchFamily="34" charset="77"/>
              </a:rPr>
              <a:t>S</a:t>
            </a:r>
            <a:r>
              <a:rPr lang="en-GB" b="0" i="0" u="sng" dirty="0">
                <a:latin typeface="Suisse Int'l" panose="020B0504000000000000" pitchFamily="34" charset="77"/>
              </a:rPr>
              <a:t>imulation</a:t>
            </a:r>
          </a:p>
        </p:txBody>
      </p:sp>
      <p:sp>
        <p:nvSpPr>
          <p:cNvPr id="21" name="Arc 35">
            <a:extLst>
              <a:ext uri="{FF2B5EF4-FFF2-40B4-BE49-F238E27FC236}">
                <a16:creationId xmlns:a16="http://schemas.microsoft.com/office/drawing/2014/main" id="{EE60CE86-FA29-4532-9167-F3041E71579A}"/>
              </a:ext>
            </a:extLst>
          </p:cNvPr>
          <p:cNvSpPr/>
          <p:nvPr/>
        </p:nvSpPr>
        <p:spPr>
          <a:xfrm flipH="1">
            <a:off x="661882" y="3829293"/>
            <a:ext cx="875688" cy="1778098"/>
          </a:xfrm>
          <a:prstGeom prst="arc">
            <a:avLst>
              <a:gd name="adj1" fmla="val 18922820"/>
              <a:gd name="adj2" fmla="val 4210448"/>
            </a:avLst>
          </a:prstGeom>
          <a:ln w="28575">
            <a:solidFill>
              <a:srgbClr val="0070C0"/>
            </a:solidFill>
            <a:headEnd type="arrow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0CEA2FC-6F40-46C3-ADAE-B905745C2E85}"/>
              </a:ext>
            </a:extLst>
          </p:cNvPr>
          <p:cNvSpPr txBox="1"/>
          <p:nvPr/>
        </p:nvSpPr>
        <p:spPr>
          <a:xfrm>
            <a:off x="576969" y="3256637"/>
            <a:ext cx="1355794" cy="106847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400" b="0" i="0" dirty="0">
                <a:latin typeface="Suisse Int'l" panose="020B0504000000000000" pitchFamily="34" charset="77"/>
              </a:rPr>
              <a:t>Aerodynamic, structural and propulsive</a:t>
            </a:r>
            <a:br>
              <a:rPr lang="en-GB" sz="1400" b="0" i="0" dirty="0">
                <a:latin typeface="Suisse Int'l" panose="020B0504000000000000" pitchFamily="34" charset="77"/>
              </a:rPr>
            </a:br>
            <a:r>
              <a:rPr lang="en-GB" sz="1400" b="0" i="0" dirty="0">
                <a:latin typeface="Suisse Int'l" panose="020B0504000000000000" pitchFamily="34" charset="77"/>
              </a:rPr>
              <a:t> H/C model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ED2738B-0CED-46F4-9222-48CEB3C0C272}"/>
              </a:ext>
            </a:extLst>
          </p:cNvPr>
          <p:cNvSpPr txBox="1"/>
          <p:nvPr/>
        </p:nvSpPr>
        <p:spPr>
          <a:xfrm>
            <a:off x="1351746" y="2309044"/>
            <a:ext cx="1123594" cy="4269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400" b="0" i="0" dirty="0">
                <a:latin typeface="Suisse Int'l" panose="020B0504000000000000" pitchFamily="34" charset="77"/>
              </a:rPr>
              <a:t>Pilot </a:t>
            </a:r>
            <a:br>
              <a:rPr lang="en-GB" sz="1400" b="0" i="0" dirty="0">
                <a:latin typeface="Suisse Int'l" panose="020B0504000000000000" pitchFamily="34" charset="77"/>
              </a:rPr>
            </a:br>
            <a:r>
              <a:rPr lang="en-GB" sz="1400" b="0" i="0" dirty="0">
                <a:latin typeface="Suisse Int'l" panose="020B0504000000000000" pitchFamily="34" charset="77"/>
              </a:rPr>
              <a:t>inputs</a:t>
            </a:r>
          </a:p>
        </p:txBody>
      </p:sp>
      <p:sp>
        <p:nvSpPr>
          <p:cNvPr id="20" name="Geschweifte Klammer links 19">
            <a:extLst>
              <a:ext uri="{FF2B5EF4-FFF2-40B4-BE49-F238E27FC236}">
                <a16:creationId xmlns:a16="http://schemas.microsoft.com/office/drawing/2014/main" id="{364D9391-A506-48B1-9BA4-7E3F0BC9021F}"/>
              </a:ext>
            </a:extLst>
          </p:cNvPr>
          <p:cNvSpPr/>
          <p:nvPr/>
        </p:nvSpPr>
        <p:spPr>
          <a:xfrm>
            <a:off x="1979718" y="2007794"/>
            <a:ext cx="174229" cy="1122586"/>
          </a:xfrm>
          <a:prstGeom prst="leftBrace">
            <a:avLst/>
          </a:prstGeom>
          <a:noFill/>
          <a:ln w="19050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93A14A3E-743F-4380-8087-A7275F3A55D5}"/>
                  </a:ext>
                </a:extLst>
              </p:cNvPr>
              <p:cNvSpPr txBox="1"/>
              <p:nvPr/>
            </p:nvSpPr>
            <p:spPr>
              <a:xfrm>
                <a:off x="2078607" y="1977564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𝑐𝑜𝑙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𝑙𝑎𝑡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𝑙𝑜𝑛𝑔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𝑝𝑒𝑑</m:t>
                          </m:r>
                        </m:sub>
                      </m:sSub>
                    </m:oMath>
                  </m:oMathPara>
                </a14:m>
                <a:endParaRPr lang="es-ES" b="0" i="0" dirty="0">
                  <a:latin typeface="Suisse Int'l" panose="020B0504000000000000" pitchFamily="34" charset="77"/>
                </a:endParaRPr>
              </a:p>
              <a:p>
                <a:pPr algn="l"/>
                <a:endParaRPr lang="en-GB" b="0" i="0" dirty="0">
                  <a:latin typeface="Suisse Int'l" panose="020B0504000000000000" pitchFamily="34" charset="77"/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93A14A3E-743F-4380-8087-A7275F3A5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607" y="1977564"/>
                <a:ext cx="914400" cy="914400"/>
              </a:xfrm>
              <a:prstGeom prst="rect">
                <a:avLst/>
              </a:prstGeom>
              <a:blipFill>
                <a:blip r:embed="rId4"/>
                <a:stretch>
                  <a:fillRect b="-31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1">
            <a:extLst>
              <a:ext uri="{FF2B5EF4-FFF2-40B4-BE49-F238E27FC236}">
                <a16:creationId xmlns:a16="http://schemas.microsoft.com/office/drawing/2014/main" id="{26C40155-A541-48E5-AAF6-64C2FA31132E}"/>
              </a:ext>
            </a:extLst>
          </p:cNvPr>
          <p:cNvCxnSpPr>
            <a:cxnSpLocks/>
            <a:stCxn id="3" idx="1"/>
            <a:endCxn id="26" idx="3"/>
          </p:cNvCxnSpPr>
          <p:nvPr/>
        </p:nvCxnSpPr>
        <p:spPr>
          <a:xfrm flipH="1">
            <a:off x="1932763" y="3777175"/>
            <a:ext cx="353661" cy="13698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eschweifte Klammer links 43">
            <a:extLst>
              <a:ext uri="{FF2B5EF4-FFF2-40B4-BE49-F238E27FC236}">
                <a16:creationId xmlns:a16="http://schemas.microsoft.com/office/drawing/2014/main" id="{B4F0A06B-2BBB-4C94-9523-9D9EF580A4BD}"/>
              </a:ext>
            </a:extLst>
          </p:cNvPr>
          <p:cNvSpPr/>
          <p:nvPr/>
        </p:nvSpPr>
        <p:spPr>
          <a:xfrm rot="5400000">
            <a:off x="1953616" y="3572308"/>
            <a:ext cx="204951" cy="1739976"/>
          </a:xfrm>
          <a:prstGeom prst="leftBrace">
            <a:avLst/>
          </a:prstGeom>
          <a:noFill/>
          <a:ln w="19050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01E04A84-E8AE-4733-B6D2-697F16A5C91A}"/>
                  </a:ext>
                </a:extLst>
              </p:cNvPr>
              <p:cNvSpPr txBox="1"/>
              <p:nvPr/>
            </p:nvSpPr>
            <p:spPr>
              <a:xfrm>
                <a:off x="1186104" y="4553848"/>
                <a:ext cx="1846977" cy="6008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r>
                  <a:rPr lang="en-US" b="0" dirty="0"/>
                  <a:t>Forces: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/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:r>
                  <a:rPr lang="en-US" b="0" dirty="0">
                    <a:latin typeface="Cambria Math" panose="02040503050406030204" pitchFamily="18" charset="0"/>
                  </a:rPr>
                  <a:t>Moments: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i="0" dirty="0">
                    <a:latin typeface="Suisse Int'l" panose="020B0504000000000000" pitchFamily="34" charset="77"/>
                  </a:rPr>
                  <a:t/>
                </a:r>
                <a:br>
                  <a:rPr lang="en-US" b="0" i="0" dirty="0">
                    <a:latin typeface="Suisse Int'l" panose="020B0504000000000000" pitchFamily="34" charset="77"/>
                  </a:rPr>
                </a:br>
                <a:endParaRPr lang="en-US" b="0" i="0" dirty="0">
                  <a:latin typeface="Suisse Int'l" panose="020B0504000000000000" pitchFamily="34" charset="77"/>
                </a:endParaRPr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01E04A84-E8AE-4733-B6D2-697F16A5C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104" y="4553848"/>
                <a:ext cx="1846977" cy="600848"/>
              </a:xfrm>
              <a:prstGeom prst="rect">
                <a:avLst/>
              </a:prstGeom>
              <a:blipFill>
                <a:blip r:embed="rId5"/>
                <a:stretch>
                  <a:fillRect l="-7921" t="-13131" b="-131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c 35">
            <a:extLst>
              <a:ext uri="{FF2B5EF4-FFF2-40B4-BE49-F238E27FC236}">
                <a16:creationId xmlns:a16="http://schemas.microsoft.com/office/drawing/2014/main" id="{EDA256F2-F4E0-42FD-92FA-BF61EC14BD2D}"/>
              </a:ext>
            </a:extLst>
          </p:cNvPr>
          <p:cNvSpPr/>
          <p:nvPr/>
        </p:nvSpPr>
        <p:spPr>
          <a:xfrm flipH="1" flipV="1">
            <a:off x="3368425" y="3304263"/>
            <a:ext cx="2923841" cy="1199130"/>
          </a:xfrm>
          <a:prstGeom prst="arc">
            <a:avLst>
              <a:gd name="adj1" fmla="val 11647274"/>
              <a:gd name="adj2" fmla="val 21578000"/>
            </a:avLst>
          </a:prstGeom>
          <a:ln w="28575">
            <a:solidFill>
              <a:schemeClr val="tx2">
                <a:lumMod val="75000"/>
              </a:schemeClr>
            </a:solidFill>
            <a:headEnd type="arrow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F96EB43C-78B8-4730-BD07-80DAAB80927E}"/>
              </a:ext>
            </a:extLst>
          </p:cNvPr>
          <p:cNvSpPr/>
          <p:nvPr/>
        </p:nvSpPr>
        <p:spPr>
          <a:xfrm>
            <a:off x="3690174" y="1393173"/>
            <a:ext cx="5360686" cy="3002868"/>
          </a:xfrm>
          <a:prstGeom prst="rect">
            <a:avLst/>
          </a:prstGeom>
          <a:solidFill>
            <a:srgbClr val="47855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9" name="Straight Arrow Connector 31">
            <a:extLst>
              <a:ext uri="{FF2B5EF4-FFF2-40B4-BE49-F238E27FC236}">
                <a16:creationId xmlns:a16="http://schemas.microsoft.com/office/drawing/2014/main" id="{5B810004-CD4B-4A34-9A7D-4DA8D6494366}"/>
              </a:ext>
            </a:extLst>
          </p:cNvPr>
          <p:cNvCxnSpPr>
            <a:cxnSpLocks/>
          </p:cNvCxnSpPr>
          <p:nvPr/>
        </p:nvCxnSpPr>
        <p:spPr>
          <a:xfrm flipV="1">
            <a:off x="1824319" y="1722854"/>
            <a:ext cx="5248" cy="183821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 txBox="1">
            <a:spLocks/>
          </p:cNvSpPr>
          <p:nvPr/>
        </p:nvSpPr>
        <p:spPr>
          <a:xfrm>
            <a:off x="504000" y="392724"/>
            <a:ext cx="6523643" cy="47243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sz="20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GB" dirty="0"/>
              <a:t>Aircraft Simulation </a:t>
            </a:r>
            <a:r>
              <a:rPr lang="en-GB"/>
              <a:t>– Aircraft SID </a:t>
            </a:r>
            <a:r>
              <a:rPr lang="en-GB" dirty="0"/>
              <a:t>approach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V="1">
            <a:off x="2061321" y="3783305"/>
            <a:ext cx="0" cy="556515"/>
          </a:xfrm>
          <a:prstGeom prst="straightConnector1">
            <a:avLst/>
          </a:prstGeom>
          <a:ln w="28575">
            <a:solidFill>
              <a:srgbClr val="0070C0"/>
            </a:solidFill>
            <a:headEnd type="arrow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Left Brace 24">
            <a:extLst>
              <a:ext uri="{FF2B5EF4-FFF2-40B4-BE49-F238E27FC236}">
                <a16:creationId xmlns:a16="http://schemas.microsoft.com/office/drawing/2014/main" id="{7FB70BD5-A673-4579-8403-B6CFBFA9FDB2}"/>
              </a:ext>
            </a:extLst>
          </p:cNvPr>
          <p:cNvSpPr/>
          <p:nvPr/>
        </p:nvSpPr>
        <p:spPr>
          <a:xfrm>
            <a:off x="335500" y="1906675"/>
            <a:ext cx="192719" cy="3165388"/>
          </a:xfrm>
          <a:prstGeom prst="leftBrace">
            <a:avLst/>
          </a:prstGeom>
          <a:ln w="22225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TextBox 27">
            <a:extLst>
              <a:ext uri="{FF2B5EF4-FFF2-40B4-BE49-F238E27FC236}">
                <a16:creationId xmlns:a16="http://schemas.microsoft.com/office/drawing/2014/main" id="{A54CBC7C-A233-43DA-8FF8-0237E63177A2}"/>
              </a:ext>
            </a:extLst>
          </p:cNvPr>
          <p:cNvSpPr txBox="1"/>
          <p:nvPr/>
        </p:nvSpPr>
        <p:spPr>
          <a:xfrm>
            <a:off x="77117" y="2264688"/>
            <a:ext cx="342658" cy="1858243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r>
              <a:rPr lang="en-GB" b="0" i="0" dirty="0">
                <a:latin typeface="Suisse Int'l" panose="020B0504000000000000" pitchFamily="34" charset="77"/>
              </a:rPr>
              <a:t>Non-linear model</a:t>
            </a:r>
          </a:p>
        </p:txBody>
      </p:sp>
      <p:cxnSp>
        <p:nvCxnSpPr>
          <p:cNvPr id="32" name="Straight Arrow Connector 31"/>
          <p:cNvCxnSpPr>
            <a:cxnSpLocks/>
            <a:stCxn id="26" idx="0"/>
          </p:cNvCxnSpPr>
          <p:nvPr/>
        </p:nvCxnSpPr>
        <p:spPr>
          <a:xfrm flipV="1">
            <a:off x="1254866" y="2802177"/>
            <a:ext cx="215486" cy="454460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6422507" y="5805243"/>
            <a:ext cx="952203" cy="0"/>
          </a:xfrm>
          <a:prstGeom prst="straightConnector1">
            <a:avLst/>
          </a:prstGeom>
          <a:ln w="22225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02163" y="5327283"/>
            <a:ext cx="609263" cy="4215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400" b="0" i="0" dirty="0">
                <a:latin typeface="Suisse Int'l" panose="020B0504000000000000" pitchFamily="34" charset="77"/>
              </a:rPr>
              <a:t>In the</a:t>
            </a:r>
            <a:br>
              <a:rPr lang="en-GB" sz="1400" b="0" i="0" dirty="0">
                <a:latin typeface="Suisse Int'l" panose="020B0504000000000000" pitchFamily="34" charset="77"/>
              </a:rPr>
            </a:br>
            <a:r>
              <a:rPr lang="en-GB" sz="1400" b="0" i="0" dirty="0">
                <a:latin typeface="Suisse Int'l" panose="020B0504000000000000" pitchFamily="34" charset="77"/>
              </a:rPr>
              <a:t>form of</a:t>
            </a:r>
          </a:p>
        </p:txBody>
      </p:sp>
    </p:spTree>
    <p:extLst>
      <p:ext uri="{BB962C8B-B14F-4D97-AF65-F5344CB8AC3E}">
        <p14:creationId xmlns:p14="http://schemas.microsoft.com/office/powerpoint/2010/main" val="418632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5" grpId="0" animBg="1"/>
      <p:bldP spid="29" grpId="0"/>
      <p:bldP spid="40" grpId="0"/>
      <p:bldP spid="38" grpId="0" animBg="1"/>
      <p:bldP spid="41" grpId="0" animBg="1"/>
      <p:bldP spid="3" grpId="0" animBg="1"/>
      <p:bldP spid="6" grpId="0" animBg="1"/>
      <p:bldP spid="21" grpId="0" animBg="1"/>
      <p:bldP spid="26" grpId="0" animBg="1"/>
      <p:bldP spid="19" grpId="0"/>
      <p:bldP spid="20" grpId="0" animBg="1"/>
      <p:bldP spid="23" grpId="0"/>
      <p:bldP spid="44" grpId="0" animBg="1"/>
      <p:bldP spid="45" grpId="0"/>
      <p:bldP spid="46" grpId="0" animBg="1"/>
      <p:bldP spid="33" grpId="0" animBg="1"/>
      <p:bldP spid="34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System ID R/C Model vs </a:t>
            </a:r>
            <a:r>
              <a:rPr lang="en-GB" dirty="0" err="1"/>
              <a:t>FlightLab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18-Apr-18</a:t>
            </a:fld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571455" y="979000"/>
            <a:ext cx="3810045" cy="5320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4718100" y="966401"/>
            <a:ext cx="3842172" cy="53335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802133" y="1434001"/>
            <a:ext cx="3388867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u="sng" dirty="0"/>
              <a:t>Advantages</a:t>
            </a:r>
            <a:r>
              <a:rPr lang="en-GB" sz="15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u="sng" dirty="0"/>
              <a:t>High accuracy</a:t>
            </a:r>
            <a:r>
              <a:rPr lang="en-GB" sz="1500" dirty="0"/>
              <a:t> provided that good quality data points are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Validation -&gt; </a:t>
            </a:r>
            <a:r>
              <a:rPr lang="en-GB" sz="1500" u="sng" dirty="0"/>
              <a:t>instantaneous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Non-linear flight 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Transient flight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Real-time dynamic modelling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Account for aeroelastic effects</a:t>
            </a:r>
          </a:p>
          <a:p>
            <a:r>
              <a:rPr lang="en-GB" sz="1500" u="sng" dirty="0"/>
              <a:t>Drawbacks</a:t>
            </a:r>
            <a:r>
              <a:rPr lang="en-GB" sz="15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Depend on flight test data availability and dedicated flight manoeuvres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939466" y="1434001"/>
            <a:ext cx="3940931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u="sng" dirty="0"/>
              <a:t>Advantages</a:t>
            </a:r>
            <a:r>
              <a:rPr lang="en-GB" sz="15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Not dependent on flight test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Model complexity adjustable:</a:t>
            </a:r>
            <a:br>
              <a:rPr lang="en-GB" sz="1500" dirty="0"/>
            </a:br>
            <a:r>
              <a:rPr lang="en-GB" sz="1500" dirty="0"/>
              <a:t>Full aeroelastic -&gt; </a:t>
            </a:r>
            <a:r>
              <a:rPr lang="en-GB" sz="1500" dirty="0" err="1"/>
              <a:t>loads&amp;dynamics</a:t>
            </a:r>
            <a:r>
              <a:rPr lang="en-GB" sz="1500" dirty="0"/>
              <a:t/>
            </a:r>
            <a:br>
              <a:rPr lang="en-GB" sz="1500" dirty="0"/>
            </a:br>
            <a:r>
              <a:rPr lang="en-GB" sz="1500" dirty="0"/>
              <a:t>Rigid -&gt; flight mechanics </a:t>
            </a:r>
          </a:p>
          <a:p>
            <a:r>
              <a:rPr lang="en-GB" sz="1500" u="sng" dirty="0"/>
              <a:t>Drawbacks</a:t>
            </a:r>
            <a:r>
              <a:rPr lang="en-GB" sz="15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Validation -&gt; </a:t>
            </a:r>
            <a:r>
              <a:rPr lang="en-GB" sz="1500" u="sng" dirty="0"/>
              <a:t>complicated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Full aeroelastic model -&gt; </a:t>
            </a:r>
            <a:r>
              <a:rPr lang="en-GB" sz="1500" u="sng" dirty="0"/>
              <a:t>complicated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Internal parameters hard to properly be tuned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500" dirty="0"/>
          </a:p>
        </p:txBody>
      </p:sp>
      <p:sp>
        <p:nvSpPr>
          <p:cNvPr id="6" name="Rectangle 5"/>
          <p:cNvSpPr/>
          <p:nvPr/>
        </p:nvSpPr>
        <p:spPr>
          <a:xfrm>
            <a:off x="5578749" y="1048857"/>
            <a:ext cx="2126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err="1"/>
              <a:t>FlightLab</a:t>
            </a:r>
            <a:r>
              <a:rPr lang="en-GB" b="1" dirty="0"/>
              <a:t> H/C model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66685" y="1045972"/>
            <a:ext cx="2722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/>
              <a:t>H/C model from System ID</a:t>
            </a:r>
          </a:p>
        </p:txBody>
      </p:sp>
      <p:sp>
        <p:nvSpPr>
          <p:cNvPr id="14" name="Down Arrow 13"/>
          <p:cNvSpPr/>
          <p:nvPr/>
        </p:nvSpPr>
        <p:spPr>
          <a:xfrm>
            <a:off x="6377823" y="3568700"/>
            <a:ext cx="281896" cy="449586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5144248" y="3976276"/>
            <a:ext cx="323646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Best use: Prediction of H/C:</a:t>
            </a:r>
          </a:p>
          <a:p>
            <a:r>
              <a:rPr lang="en-GB" sz="1600" b="1" dirty="0"/>
              <a:t>	- H/C and </a:t>
            </a:r>
            <a:r>
              <a:rPr lang="en-GB" sz="1600" b="1" dirty="0" err="1"/>
              <a:t>compnt</a:t>
            </a:r>
            <a:r>
              <a:rPr lang="en-GB" sz="1600" b="1" dirty="0"/>
              <a:t>. loads</a:t>
            </a:r>
          </a:p>
          <a:p>
            <a:r>
              <a:rPr lang="en-GB" sz="1600" b="1" dirty="0"/>
              <a:t>	- Rotor dynamics 	</a:t>
            </a:r>
          </a:p>
          <a:p>
            <a:r>
              <a:rPr lang="en-GB" sz="1600" b="1" dirty="0"/>
              <a:t>	- H/C Performance 	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90908" y="4169091"/>
            <a:ext cx="382681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Best use: Dynamic model of the real H/C:</a:t>
            </a:r>
            <a:br>
              <a:rPr lang="en-GB" sz="1600" b="1" dirty="0"/>
            </a:br>
            <a:r>
              <a:rPr lang="en-GB" sz="1600" b="1" dirty="0"/>
              <a:t>	- FCS design</a:t>
            </a:r>
            <a:br>
              <a:rPr lang="en-GB" sz="1600" b="1" dirty="0"/>
            </a:br>
            <a:r>
              <a:rPr lang="en-GB" sz="1600" b="1" dirty="0"/>
              <a:t>	- Handling qualities</a:t>
            </a:r>
            <a:br>
              <a:rPr lang="en-GB" sz="1600" b="1" dirty="0"/>
            </a:br>
            <a:r>
              <a:rPr lang="en-GB" sz="1600" b="1" dirty="0"/>
              <a:t>	- Simulator development</a:t>
            </a:r>
          </a:p>
        </p:txBody>
      </p:sp>
      <p:sp>
        <p:nvSpPr>
          <p:cNvPr id="17" name="Down Arrow 16"/>
          <p:cNvSpPr/>
          <p:nvPr/>
        </p:nvSpPr>
        <p:spPr>
          <a:xfrm>
            <a:off x="2289709" y="4037990"/>
            <a:ext cx="281896" cy="207609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Down Arrow 17"/>
          <p:cNvSpPr/>
          <p:nvPr/>
        </p:nvSpPr>
        <p:spPr>
          <a:xfrm rot="16200000">
            <a:off x="583260" y="4225912"/>
            <a:ext cx="281896" cy="240980"/>
          </a:xfrm>
          <a:prstGeom prst="down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Down Arrow 18"/>
          <p:cNvSpPr/>
          <p:nvPr/>
        </p:nvSpPr>
        <p:spPr>
          <a:xfrm rot="16200000">
            <a:off x="4918818" y="4005786"/>
            <a:ext cx="281896" cy="298060"/>
          </a:xfrm>
          <a:prstGeom prst="down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tangle 19"/>
          <p:cNvSpPr/>
          <p:nvPr/>
        </p:nvSpPr>
        <p:spPr>
          <a:xfrm>
            <a:off x="4718100" y="978300"/>
            <a:ext cx="3842172" cy="490395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555802" y="979000"/>
            <a:ext cx="3842172" cy="490395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573" y="5238507"/>
            <a:ext cx="1455460" cy="96858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1217" y="5020893"/>
            <a:ext cx="1859894" cy="120836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6" t="34259" r="71944" b="41667"/>
          <a:stretch/>
        </p:blipFill>
        <p:spPr>
          <a:xfrm rot="5400000">
            <a:off x="1109887" y="5088067"/>
            <a:ext cx="1054628" cy="126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8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3" grpId="0"/>
      <p:bldP spid="14" grpId="0" animBg="1"/>
      <p:bldP spid="15" grpId="0"/>
      <p:bldP spid="16" grpId="0"/>
      <p:bldP spid="17" grpId="0" animBg="1"/>
      <p:bldP spid="18" grpId="0" animBg="1"/>
      <p:bldP spid="19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How does it work?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18-Apr-18</a:t>
            </a:fld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612971" y="1444005"/>
            <a:ext cx="1267036" cy="73517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b="0" i="0" dirty="0">
                <a:latin typeface="Suisse Int'l" panose="020B0504000000000000" pitchFamily="34" charset="77"/>
              </a:rPr>
              <a:t>Forces and moments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82646" y="1094755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𝑚𝑉</m:t>
                          </m:r>
                        </m:e>
                      </m:d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=∑</m:t>
                      </m:r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𝐴𝑒𝑟𝑜</m:t>
                          </m:r>
                        </m:sub>
                      </m:sSub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𝑇h𝑟𝑢𝑠𝑡</m:t>
                          </m:r>
                        </m:sub>
                      </m:sSub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𝐺𝑟𝑎𝑣𝑖𝑡𝑦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𝐶𝑜𝑛𝑡𝑟𝑜𝑙𝑠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𝑃𝑟𝑜𝑝𝑢𝑙𝑠𝑖𝑜𝑛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𝐷𝑖𝑠𝑡𝑢𝑟𝑏𝑎𝑛𝑐𝑒𝑠</m:t>
                          </m:r>
                        </m:sub>
                      </m:sSub>
                    </m:oMath>
                  </m:oMathPara>
                </a14:m>
                <a:endParaRPr lang="en-GB" b="0" i="0" dirty="0">
                  <a:latin typeface="Suisse Int'l" panose="020B0504000000000000" pitchFamily="34" charset="77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646" y="1094755"/>
                <a:ext cx="914400" cy="914400"/>
              </a:xfrm>
              <a:prstGeom prst="rect">
                <a:avLst/>
              </a:prstGeom>
              <a:blipFill>
                <a:blip r:embed="rId2"/>
                <a:stretch>
                  <a:fillRect l="-6667" t="-667" r="-594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482646" y="1892061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𝐼𝑤</m:t>
                        </m:r>
                      </m:e>
                    </m:d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=∑</m:t>
                    </m:r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𝐴𝑒𝑟𝑜</m:t>
                        </m:r>
                      </m:sub>
                    </m:sSub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𝑇h𝑟𝑢𝑠𝑡</m:t>
                        </m:r>
                      </m:sub>
                    </m:sSub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𝐶𝑜𝑛𝑡𝑟𝑜𝑙𝑠</m:t>
                        </m:r>
                      </m:sub>
                    </m:sSub>
                    <m:r>
                      <a:rPr lang="en-GB" sz="1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𝑃𝑟𝑜𝑝𝑢𝑙𝑠𝑖𝑜𝑛</m:t>
                        </m:r>
                      </m:sub>
                    </m:sSub>
                    <m:r>
                      <a:rPr lang="en-GB" sz="1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𝐷𝑖𝑠𝑡𝑢𝑟𝑏𝑎𝑛𝑐𝑒𝑠</m:t>
                        </m:r>
                      </m:sub>
                    </m:sSub>
                  </m:oMath>
                </a14:m>
                <a:endParaRPr lang="en-GB" b="0" i="0" dirty="0">
                  <a:latin typeface="Suisse Int'l" panose="020B0504000000000000" pitchFamily="34" charset="77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646" y="1892061"/>
                <a:ext cx="914400" cy="914400"/>
              </a:xfrm>
              <a:prstGeom prst="rect">
                <a:avLst/>
              </a:prstGeom>
              <a:blipFill>
                <a:blip r:embed="rId3"/>
                <a:stretch>
                  <a:fillRect l="-4667" r="-529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>
            <a:stCxn id="3" idx="3"/>
          </p:cNvCxnSpPr>
          <p:nvPr/>
        </p:nvCxnSpPr>
        <p:spPr>
          <a:xfrm flipV="1">
            <a:off x="1880007" y="1385484"/>
            <a:ext cx="519379" cy="42611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3" idx="3"/>
          </p:cNvCxnSpPr>
          <p:nvPr/>
        </p:nvCxnSpPr>
        <p:spPr>
          <a:xfrm>
            <a:off x="1880007" y="1811594"/>
            <a:ext cx="519379" cy="36758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3189925" y="1104558"/>
            <a:ext cx="511323" cy="441671"/>
          </a:xfrm>
          <a:prstGeom prst="ellipse">
            <a:avLst/>
          </a:prstGeom>
          <a:noFill/>
          <a:ln w="38100"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3104783" y="1843784"/>
            <a:ext cx="578939" cy="408203"/>
          </a:xfrm>
          <a:prstGeom prst="ellipse">
            <a:avLst/>
          </a:prstGeom>
          <a:noFill/>
          <a:ln w="38100"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84275" y="2822097"/>
                <a:ext cx="603504" cy="490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∑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GB" b="0" i="0" dirty="0">
                  <a:latin typeface="Suisse Int'l" panose="020B0504000000000000" pitchFamily="34" charset="77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75" y="2822097"/>
                <a:ext cx="603504" cy="490143"/>
              </a:xfrm>
              <a:prstGeom prst="rect">
                <a:avLst/>
              </a:prstGeom>
              <a:blipFill>
                <a:blip r:embed="rId4"/>
                <a:stretch>
                  <a:fillRect l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84275" y="3312240"/>
                <a:ext cx="603504" cy="490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∑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GB" b="0" i="0" dirty="0">
                  <a:latin typeface="Suisse Int'l" panose="020B0504000000000000" pitchFamily="34" charset="77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75" y="3312240"/>
                <a:ext cx="603504" cy="490143"/>
              </a:xfrm>
              <a:prstGeom prst="rect">
                <a:avLst/>
              </a:prstGeom>
              <a:blipFill>
                <a:blip r:embed="rId5"/>
                <a:stretch>
                  <a:fillRect l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e 22"/>
          <p:cNvSpPr/>
          <p:nvPr/>
        </p:nvSpPr>
        <p:spPr>
          <a:xfrm>
            <a:off x="1320618" y="2806461"/>
            <a:ext cx="106935" cy="812031"/>
          </a:xfrm>
          <a:prstGeom prst="rightBrace">
            <a:avLst>
              <a:gd name="adj1" fmla="val 58333"/>
              <a:gd name="adj2" fmla="val 50000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1607294" y="2926967"/>
            <a:ext cx="6981500" cy="2936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b="0" i="0" dirty="0">
                <a:latin typeface="Suisse Int'l" panose="020B0504000000000000" pitchFamily="34" charset="77"/>
              </a:rPr>
              <a:t>Develop a model form from w</a:t>
            </a:r>
            <a:r>
              <a:rPr lang="en-GB" dirty="0">
                <a:latin typeface="Suisse Int'l" panose="020B0504000000000000" pitchFamily="34" charset="77"/>
              </a:rPr>
              <a:t>hich parameters can be estimated using </a:t>
            </a:r>
            <a:r>
              <a:rPr lang="en-GB" u="sng" dirty="0">
                <a:latin typeface="Suisse Int'l" panose="020B0504000000000000" pitchFamily="34" charset="77"/>
              </a:rPr>
              <a:t>flight test data</a:t>
            </a:r>
            <a:endParaRPr lang="en-GB" b="0" i="0" u="sng" dirty="0">
              <a:latin typeface="Suisse Int'l" panose="020B0504000000000000" pitchFamily="34" charset="77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609526" y="3353246"/>
            <a:ext cx="0" cy="89979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692695" y="3614934"/>
            <a:ext cx="4085545" cy="3383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b="0" i="0" dirty="0">
                <a:latin typeface="Suisse Int'l" panose="020B0504000000000000" pitchFamily="34" charset="77"/>
              </a:rPr>
              <a:t>for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529355" y="5018011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GB" sz="2800" b="0" i="0" dirty="0">
                  <a:latin typeface="Suisse Int'l" panose="020B0504000000000000" pitchFamily="34" charset="77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355" y="5018011"/>
                <a:ext cx="914400" cy="914400"/>
              </a:xfrm>
              <a:prstGeom prst="rect">
                <a:avLst/>
              </a:prstGeom>
              <a:blipFill>
                <a:blip r:embed="rId6"/>
                <a:stretch>
                  <a:fillRect r="-64200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Brace 16"/>
          <p:cNvSpPr/>
          <p:nvPr/>
        </p:nvSpPr>
        <p:spPr>
          <a:xfrm rot="5400000">
            <a:off x="2650248" y="5378101"/>
            <a:ext cx="132411" cy="467616"/>
          </a:xfrm>
          <a:prstGeom prst="rightBrace">
            <a:avLst/>
          </a:prstGeom>
          <a:ln w="12700" cap="flat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ight Brace 27"/>
          <p:cNvSpPr/>
          <p:nvPr/>
        </p:nvSpPr>
        <p:spPr>
          <a:xfrm rot="5400000">
            <a:off x="3699614" y="5274504"/>
            <a:ext cx="132413" cy="644010"/>
          </a:xfrm>
          <a:prstGeom prst="rightBrace">
            <a:avLst/>
          </a:prstGeom>
          <a:ln w="12700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ight Brace 28"/>
          <p:cNvSpPr/>
          <p:nvPr/>
        </p:nvSpPr>
        <p:spPr>
          <a:xfrm rot="5400000">
            <a:off x="4924234" y="5309418"/>
            <a:ext cx="137541" cy="599853"/>
          </a:xfrm>
          <a:prstGeom prst="rightBrace">
            <a:avLst/>
          </a:prstGeom>
          <a:ln w="12700" cap="flat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/>
          <p:cNvSpPr/>
          <p:nvPr/>
        </p:nvSpPr>
        <p:spPr>
          <a:xfrm rot="5400000">
            <a:off x="6169161" y="5292690"/>
            <a:ext cx="132410" cy="594354"/>
          </a:xfrm>
          <a:prstGeom prst="rightBrace">
            <a:avLst/>
          </a:prstGeom>
          <a:ln w="12700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/>
          <p:cNvSpPr txBox="1"/>
          <p:nvPr/>
        </p:nvSpPr>
        <p:spPr>
          <a:xfrm>
            <a:off x="3277389" y="5717597"/>
            <a:ext cx="1620873" cy="3311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400" dirty="0">
                <a:latin typeface="Suisse Int'l" panose="020B0504000000000000" pitchFamily="34" charset="77"/>
              </a:rPr>
              <a:t>s</a:t>
            </a:r>
            <a:r>
              <a:rPr lang="en-GB" sz="1400" b="0" i="0" dirty="0">
                <a:latin typeface="Suisse Int'l" panose="020B0504000000000000" pitchFamily="34" charset="77"/>
              </a:rPr>
              <a:t>tatic stability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692695" y="5739598"/>
            <a:ext cx="1024600" cy="3311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400" b="0" i="0" dirty="0">
                <a:latin typeface="Suisse Int'l" panose="020B0504000000000000" pitchFamily="34" charset="77"/>
              </a:rPr>
              <a:t>dynamic stability</a:t>
            </a:r>
            <a:br>
              <a:rPr lang="en-GB" sz="1400" b="0" i="0" dirty="0">
                <a:latin typeface="Suisse Int'l" panose="020B0504000000000000" pitchFamily="34" charset="77"/>
              </a:rPr>
            </a:br>
            <a:r>
              <a:rPr lang="en-GB" sz="1400" b="0" i="0" dirty="0">
                <a:latin typeface="Suisse Int'l" panose="020B0504000000000000" pitchFamily="34" charset="77"/>
              </a:rPr>
              <a:t>(damping)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66048" y="5699307"/>
            <a:ext cx="1024600" cy="3311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400" b="0" i="0" dirty="0">
                <a:latin typeface="Suisse Int'l" panose="020B0504000000000000" pitchFamily="34" charset="77"/>
              </a:rPr>
              <a:t>pitch control authority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297419" y="5785030"/>
            <a:ext cx="1111706" cy="3311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400" dirty="0">
                <a:latin typeface="Suisse Int'l" panose="020B0504000000000000" pitchFamily="34" charset="77"/>
              </a:rPr>
              <a:t>pitching moment bias</a:t>
            </a:r>
            <a:endParaRPr lang="en-GB" sz="1400" b="0" i="0" dirty="0">
              <a:latin typeface="Suisse Int'l" panose="020B0504000000000000" pitchFamily="34" charset="77"/>
            </a:endParaRPr>
          </a:p>
        </p:txBody>
      </p:sp>
      <p:sp>
        <p:nvSpPr>
          <p:cNvPr id="41" name="Right Brace 40"/>
          <p:cNvSpPr/>
          <p:nvPr/>
        </p:nvSpPr>
        <p:spPr>
          <a:xfrm rot="5400000" flipH="1">
            <a:off x="4118309" y="4847916"/>
            <a:ext cx="145324" cy="357807"/>
          </a:xfrm>
          <a:prstGeom prst="rightBrace">
            <a:avLst/>
          </a:prstGeom>
          <a:ln w="12700">
            <a:solidFill>
              <a:srgbClr val="C00000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/>
          <p:cNvSpPr txBox="1"/>
          <p:nvPr/>
        </p:nvSpPr>
        <p:spPr>
          <a:xfrm>
            <a:off x="3856914" y="4449464"/>
            <a:ext cx="890652" cy="4189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400" dirty="0">
                <a:latin typeface="Suisse Int'l" panose="020B0504000000000000" pitchFamily="34" charset="77"/>
              </a:rPr>
              <a:t>H/C angle of attack</a:t>
            </a:r>
            <a:endParaRPr lang="en-GB" sz="1400" b="0" i="0" dirty="0">
              <a:latin typeface="Suisse Int'l" panose="020B0504000000000000" pitchFamily="34" charset="7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098044" y="4266490"/>
            <a:ext cx="982410" cy="4189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400" b="0" i="0" dirty="0">
                <a:latin typeface="Suisse Int'l" panose="020B0504000000000000" pitchFamily="34" charset="77"/>
              </a:rPr>
              <a:t>longitudinal angular velocity</a:t>
            </a:r>
          </a:p>
        </p:txBody>
      </p:sp>
      <p:sp>
        <p:nvSpPr>
          <p:cNvPr id="44" name="Right Brace 43"/>
          <p:cNvSpPr/>
          <p:nvPr/>
        </p:nvSpPr>
        <p:spPr>
          <a:xfrm rot="5400000" flipH="1">
            <a:off x="5311236" y="4847916"/>
            <a:ext cx="145324" cy="357807"/>
          </a:xfrm>
          <a:prstGeom prst="rightBrace">
            <a:avLst/>
          </a:prstGeom>
          <a:ln w="12700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TextBox 44"/>
          <p:cNvSpPr txBox="1"/>
          <p:nvPr/>
        </p:nvSpPr>
        <p:spPr>
          <a:xfrm>
            <a:off x="6536438" y="4243787"/>
            <a:ext cx="982410" cy="4189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400" dirty="0">
                <a:latin typeface="Suisse Int'l" panose="020B0504000000000000" pitchFamily="34" charset="77"/>
              </a:rPr>
              <a:t>pitch control </a:t>
            </a:r>
            <a:r>
              <a:rPr lang="en-GB" sz="1400" b="0" i="0" dirty="0">
                <a:latin typeface="Suisse Int'l" panose="020B0504000000000000" pitchFamily="34" charset="77"/>
              </a:rPr>
              <a:t>input</a:t>
            </a:r>
          </a:p>
        </p:txBody>
      </p:sp>
      <p:sp>
        <p:nvSpPr>
          <p:cNvPr id="46" name="Right Brace 45"/>
          <p:cNvSpPr/>
          <p:nvPr/>
        </p:nvSpPr>
        <p:spPr>
          <a:xfrm rot="5400000" flipH="1">
            <a:off x="6637560" y="4821428"/>
            <a:ext cx="145324" cy="357807"/>
          </a:xfrm>
          <a:prstGeom prst="rightBrace">
            <a:avLst/>
          </a:prstGeom>
          <a:ln w="12700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ihandform: Form 34">
            <a:extLst>
              <a:ext uri="{FF2B5EF4-FFF2-40B4-BE49-F238E27FC236}">
                <a16:creationId xmlns:a16="http://schemas.microsoft.com/office/drawing/2014/main" id="{0C721E8D-4E33-4CDC-A21E-5F5EFD9BA37C}"/>
              </a:ext>
            </a:extLst>
          </p:cNvPr>
          <p:cNvSpPr/>
          <p:nvPr/>
        </p:nvSpPr>
        <p:spPr>
          <a:xfrm>
            <a:off x="1241956" y="4505304"/>
            <a:ext cx="374864" cy="567690"/>
          </a:xfrm>
          <a:custGeom>
            <a:avLst/>
            <a:gdLst>
              <a:gd name="connsiteX0" fmla="*/ 707232 w 707232"/>
              <a:gd name="connsiteY0" fmla="*/ 0 h 395288"/>
              <a:gd name="connsiteX1" fmla="*/ 685800 w 707232"/>
              <a:gd name="connsiteY1" fmla="*/ 57150 h 395288"/>
              <a:gd name="connsiteX2" fmla="*/ 654844 w 707232"/>
              <a:gd name="connsiteY2" fmla="*/ 97632 h 395288"/>
              <a:gd name="connsiteX3" fmla="*/ 321469 w 707232"/>
              <a:gd name="connsiteY3" fmla="*/ 164307 h 395288"/>
              <a:gd name="connsiteX4" fmla="*/ 102394 w 707232"/>
              <a:gd name="connsiteY4" fmla="*/ 261938 h 395288"/>
              <a:gd name="connsiteX5" fmla="*/ 0 w 707232"/>
              <a:gd name="connsiteY5" fmla="*/ 395288 h 395288"/>
              <a:gd name="connsiteX0" fmla="*/ 707232 w 707232"/>
              <a:gd name="connsiteY0" fmla="*/ 0 h 395288"/>
              <a:gd name="connsiteX1" fmla="*/ 685800 w 707232"/>
              <a:gd name="connsiteY1" fmla="*/ 57150 h 395288"/>
              <a:gd name="connsiteX2" fmla="*/ 611981 w 707232"/>
              <a:gd name="connsiteY2" fmla="*/ 100014 h 395288"/>
              <a:gd name="connsiteX3" fmla="*/ 321469 w 707232"/>
              <a:gd name="connsiteY3" fmla="*/ 164307 h 395288"/>
              <a:gd name="connsiteX4" fmla="*/ 102394 w 707232"/>
              <a:gd name="connsiteY4" fmla="*/ 261938 h 395288"/>
              <a:gd name="connsiteX5" fmla="*/ 0 w 707232"/>
              <a:gd name="connsiteY5" fmla="*/ 395288 h 395288"/>
              <a:gd name="connsiteX0" fmla="*/ 629387 w 846080"/>
              <a:gd name="connsiteY0" fmla="*/ 0 h 476250"/>
              <a:gd name="connsiteX1" fmla="*/ 607955 w 846080"/>
              <a:gd name="connsiteY1" fmla="*/ 57150 h 476250"/>
              <a:gd name="connsiteX2" fmla="*/ 534136 w 846080"/>
              <a:gd name="connsiteY2" fmla="*/ 100014 h 476250"/>
              <a:gd name="connsiteX3" fmla="*/ 243624 w 846080"/>
              <a:gd name="connsiteY3" fmla="*/ 164307 h 476250"/>
              <a:gd name="connsiteX4" fmla="*/ 24549 w 846080"/>
              <a:gd name="connsiteY4" fmla="*/ 261938 h 476250"/>
              <a:gd name="connsiteX5" fmla="*/ 846080 w 846080"/>
              <a:gd name="connsiteY5" fmla="*/ 476250 h 476250"/>
              <a:gd name="connsiteX0" fmla="*/ 389876 w 611376"/>
              <a:gd name="connsiteY0" fmla="*/ 0 h 476250"/>
              <a:gd name="connsiteX1" fmla="*/ 368444 w 611376"/>
              <a:gd name="connsiteY1" fmla="*/ 57150 h 476250"/>
              <a:gd name="connsiteX2" fmla="*/ 294625 w 611376"/>
              <a:gd name="connsiteY2" fmla="*/ 100014 h 476250"/>
              <a:gd name="connsiteX3" fmla="*/ 4113 w 611376"/>
              <a:gd name="connsiteY3" fmla="*/ 164307 h 476250"/>
              <a:gd name="connsiteX4" fmla="*/ 537513 w 611376"/>
              <a:gd name="connsiteY4" fmla="*/ 319088 h 476250"/>
              <a:gd name="connsiteX5" fmla="*/ 606569 w 611376"/>
              <a:gd name="connsiteY5" fmla="*/ 476250 h 476250"/>
              <a:gd name="connsiteX0" fmla="*/ 387475 w 608975"/>
              <a:gd name="connsiteY0" fmla="*/ 0 h 476250"/>
              <a:gd name="connsiteX1" fmla="*/ 366043 w 608975"/>
              <a:gd name="connsiteY1" fmla="*/ 57150 h 476250"/>
              <a:gd name="connsiteX2" fmla="*/ 1712 w 608975"/>
              <a:gd name="connsiteY2" fmla="*/ 164307 h 476250"/>
              <a:gd name="connsiteX3" fmla="*/ 535112 w 608975"/>
              <a:gd name="connsiteY3" fmla="*/ 319088 h 476250"/>
              <a:gd name="connsiteX4" fmla="*/ 604168 w 608975"/>
              <a:gd name="connsiteY4" fmla="*/ 476250 h 476250"/>
              <a:gd name="connsiteX0" fmla="*/ 29396 w 250896"/>
              <a:gd name="connsiteY0" fmla="*/ 0 h 476250"/>
              <a:gd name="connsiteX1" fmla="*/ 7964 w 250896"/>
              <a:gd name="connsiteY1" fmla="*/ 57150 h 476250"/>
              <a:gd name="connsiteX2" fmla="*/ 177033 w 250896"/>
              <a:gd name="connsiteY2" fmla="*/ 319088 h 476250"/>
              <a:gd name="connsiteX3" fmla="*/ 246089 w 250896"/>
              <a:gd name="connsiteY3" fmla="*/ 476250 h 476250"/>
              <a:gd name="connsiteX0" fmla="*/ 823 w 217518"/>
              <a:gd name="connsiteY0" fmla="*/ 0 h 476250"/>
              <a:gd name="connsiteX1" fmla="*/ 50828 w 217518"/>
              <a:gd name="connsiteY1" fmla="*/ 85725 h 476250"/>
              <a:gd name="connsiteX2" fmla="*/ 148460 w 217518"/>
              <a:gd name="connsiteY2" fmla="*/ 319088 h 476250"/>
              <a:gd name="connsiteX3" fmla="*/ 217516 w 217518"/>
              <a:gd name="connsiteY3" fmla="*/ 476250 h 476250"/>
              <a:gd name="connsiteX0" fmla="*/ 1055 w 220107"/>
              <a:gd name="connsiteY0" fmla="*/ 0 h 476250"/>
              <a:gd name="connsiteX1" fmla="*/ 51060 w 220107"/>
              <a:gd name="connsiteY1" fmla="*/ 85725 h 476250"/>
              <a:gd name="connsiteX2" fmla="*/ 201080 w 220107"/>
              <a:gd name="connsiteY2" fmla="*/ 309563 h 476250"/>
              <a:gd name="connsiteX3" fmla="*/ 217748 w 220107"/>
              <a:gd name="connsiteY3" fmla="*/ 476250 h 476250"/>
              <a:gd name="connsiteX0" fmla="*/ 82 w 623946"/>
              <a:gd name="connsiteY0" fmla="*/ 0 h 457200"/>
              <a:gd name="connsiteX1" fmla="*/ 454899 w 623946"/>
              <a:gd name="connsiteY1" fmla="*/ 66675 h 457200"/>
              <a:gd name="connsiteX2" fmla="*/ 604919 w 623946"/>
              <a:gd name="connsiteY2" fmla="*/ 290513 h 457200"/>
              <a:gd name="connsiteX3" fmla="*/ 621587 w 623946"/>
              <a:gd name="connsiteY3" fmla="*/ 457200 h 457200"/>
              <a:gd name="connsiteX0" fmla="*/ 1989 w 650587"/>
              <a:gd name="connsiteY0" fmla="*/ 0 h 457200"/>
              <a:gd name="connsiteX1" fmla="*/ 99619 w 650587"/>
              <a:gd name="connsiteY1" fmla="*/ 104775 h 457200"/>
              <a:gd name="connsiteX2" fmla="*/ 606826 w 650587"/>
              <a:gd name="connsiteY2" fmla="*/ 290513 h 457200"/>
              <a:gd name="connsiteX3" fmla="*/ 623494 w 650587"/>
              <a:gd name="connsiteY3" fmla="*/ 457200 h 457200"/>
              <a:gd name="connsiteX0" fmla="*/ 1385 w 623806"/>
              <a:gd name="connsiteY0" fmla="*/ 0 h 457200"/>
              <a:gd name="connsiteX1" fmla="*/ 99015 w 623806"/>
              <a:gd name="connsiteY1" fmla="*/ 104775 h 457200"/>
              <a:gd name="connsiteX2" fmla="*/ 549072 w 623806"/>
              <a:gd name="connsiteY2" fmla="*/ 247651 h 457200"/>
              <a:gd name="connsiteX3" fmla="*/ 622890 w 623806"/>
              <a:gd name="connsiteY3" fmla="*/ 457200 h 457200"/>
              <a:gd name="connsiteX0" fmla="*/ 130 w 879726"/>
              <a:gd name="connsiteY0" fmla="*/ 0 h 438150"/>
              <a:gd name="connsiteX1" fmla="*/ 354935 w 879726"/>
              <a:gd name="connsiteY1" fmla="*/ 85725 h 438150"/>
              <a:gd name="connsiteX2" fmla="*/ 804992 w 879726"/>
              <a:gd name="connsiteY2" fmla="*/ 228601 h 438150"/>
              <a:gd name="connsiteX3" fmla="*/ 878810 w 879726"/>
              <a:gd name="connsiteY3" fmla="*/ 438150 h 438150"/>
              <a:gd name="connsiteX0" fmla="*/ 5010 w 895439"/>
              <a:gd name="connsiteY0" fmla="*/ 0 h 438150"/>
              <a:gd name="connsiteX1" fmla="*/ 112165 w 895439"/>
              <a:gd name="connsiteY1" fmla="*/ 104775 h 438150"/>
              <a:gd name="connsiteX2" fmla="*/ 809872 w 895439"/>
              <a:gd name="connsiteY2" fmla="*/ 228601 h 438150"/>
              <a:gd name="connsiteX3" fmla="*/ 883690 w 895439"/>
              <a:gd name="connsiteY3" fmla="*/ 438150 h 438150"/>
              <a:gd name="connsiteX0" fmla="*/ 3461 w 882165"/>
              <a:gd name="connsiteY0" fmla="*/ 0 h 438150"/>
              <a:gd name="connsiteX1" fmla="*/ 110616 w 882165"/>
              <a:gd name="connsiteY1" fmla="*/ 104775 h 438150"/>
              <a:gd name="connsiteX2" fmla="*/ 751173 w 882165"/>
              <a:gd name="connsiteY2" fmla="*/ 266701 h 438150"/>
              <a:gd name="connsiteX3" fmla="*/ 882141 w 882165"/>
              <a:gd name="connsiteY3" fmla="*/ 438150 h 438150"/>
              <a:gd name="connsiteX0" fmla="*/ 4864 w 893281"/>
              <a:gd name="connsiteY0" fmla="*/ 0 h 438150"/>
              <a:gd name="connsiteX1" fmla="*/ 112019 w 893281"/>
              <a:gd name="connsiteY1" fmla="*/ 104775 h 438150"/>
              <a:gd name="connsiteX2" fmla="*/ 804964 w 893281"/>
              <a:gd name="connsiteY2" fmla="*/ 242888 h 438150"/>
              <a:gd name="connsiteX3" fmla="*/ 883544 w 893281"/>
              <a:gd name="connsiteY3" fmla="*/ 438150 h 438150"/>
              <a:gd name="connsiteX0" fmla="*/ 946478 w 946478"/>
              <a:gd name="connsiteY0" fmla="*/ 0 h 468630"/>
              <a:gd name="connsiteX1" fmla="*/ 2073 w 946478"/>
              <a:gd name="connsiteY1" fmla="*/ 135255 h 468630"/>
              <a:gd name="connsiteX2" fmla="*/ 695018 w 946478"/>
              <a:gd name="connsiteY2" fmla="*/ 273368 h 468630"/>
              <a:gd name="connsiteX3" fmla="*/ 773598 w 946478"/>
              <a:gd name="connsiteY3" fmla="*/ 468630 h 468630"/>
              <a:gd name="connsiteX0" fmla="*/ 272589 w 438649"/>
              <a:gd name="connsiteY0" fmla="*/ 0 h 468630"/>
              <a:gd name="connsiteX1" fmla="*/ 433084 w 438649"/>
              <a:gd name="connsiteY1" fmla="*/ 196215 h 468630"/>
              <a:gd name="connsiteX2" fmla="*/ 21129 w 438649"/>
              <a:gd name="connsiteY2" fmla="*/ 273368 h 468630"/>
              <a:gd name="connsiteX3" fmla="*/ 99709 w 438649"/>
              <a:gd name="connsiteY3" fmla="*/ 468630 h 468630"/>
              <a:gd name="connsiteX0" fmla="*/ 172880 w 333403"/>
              <a:gd name="connsiteY0" fmla="*/ 0 h 468630"/>
              <a:gd name="connsiteX1" fmla="*/ 333375 w 333403"/>
              <a:gd name="connsiteY1" fmla="*/ 196215 h 468630"/>
              <a:gd name="connsiteX2" fmla="*/ 157640 w 333403"/>
              <a:gd name="connsiteY2" fmla="*/ 273368 h 468630"/>
              <a:gd name="connsiteX3" fmla="*/ 0 w 333403"/>
              <a:gd name="connsiteY3" fmla="*/ 468630 h 468630"/>
              <a:gd name="connsiteX0" fmla="*/ 172880 w 336273"/>
              <a:gd name="connsiteY0" fmla="*/ 0 h 468630"/>
              <a:gd name="connsiteX1" fmla="*/ 333375 w 336273"/>
              <a:gd name="connsiteY1" fmla="*/ 196215 h 468630"/>
              <a:gd name="connsiteX2" fmla="*/ 0 w 336273"/>
              <a:gd name="connsiteY2" fmla="*/ 468630 h 468630"/>
              <a:gd name="connsiteX0" fmla="*/ 179 w 160698"/>
              <a:gd name="connsiteY0" fmla="*/ 0 h 529590"/>
              <a:gd name="connsiteX1" fmla="*/ 160674 w 160698"/>
              <a:gd name="connsiteY1" fmla="*/ 196215 h 529590"/>
              <a:gd name="connsiteX2" fmla="*/ 10179 w 160698"/>
              <a:gd name="connsiteY2" fmla="*/ 529590 h 529590"/>
              <a:gd name="connsiteX0" fmla="*/ 43158 w 203831"/>
              <a:gd name="connsiteY0" fmla="*/ 0 h 529590"/>
              <a:gd name="connsiteX1" fmla="*/ 203653 w 203831"/>
              <a:gd name="connsiteY1" fmla="*/ 196215 h 529590"/>
              <a:gd name="connsiteX2" fmla="*/ 4154 w 203831"/>
              <a:gd name="connsiteY2" fmla="*/ 248263 h 529590"/>
              <a:gd name="connsiteX3" fmla="*/ 53158 w 203831"/>
              <a:gd name="connsiteY3" fmla="*/ 529590 h 529590"/>
              <a:gd name="connsiteX0" fmla="*/ 125514 w 139219"/>
              <a:gd name="connsiteY0" fmla="*/ 0 h 529590"/>
              <a:gd name="connsiteX1" fmla="*/ 259 w 139219"/>
              <a:gd name="connsiteY1" fmla="*/ 186690 h 529590"/>
              <a:gd name="connsiteX2" fmla="*/ 86510 w 139219"/>
              <a:gd name="connsiteY2" fmla="*/ 248263 h 529590"/>
              <a:gd name="connsiteX3" fmla="*/ 135514 w 139219"/>
              <a:gd name="connsiteY3" fmla="*/ 529590 h 529590"/>
              <a:gd name="connsiteX0" fmla="*/ 43159 w 56864"/>
              <a:gd name="connsiteY0" fmla="*/ 0 h 529590"/>
              <a:gd name="connsiteX1" fmla="*/ 4155 w 56864"/>
              <a:gd name="connsiteY1" fmla="*/ 248263 h 529590"/>
              <a:gd name="connsiteX2" fmla="*/ 53159 w 56864"/>
              <a:gd name="connsiteY2" fmla="*/ 529590 h 529590"/>
              <a:gd name="connsiteX0" fmla="*/ 147 w 375802"/>
              <a:gd name="connsiteY0" fmla="*/ 0 h 567690"/>
              <a:gd name="connsiteX1" fmla="*/ 323093 w 375802"/>
              <a:gd name="connsiteY1" fmla="*/ 286363 h 567690"/>
              <a:gd name="connsiteX2" fmla="*/ 372097 w 375802"/>
              <a:gd name="connsiteY2" fmla="*/ 567690 h 567690"/>
              <a:gd name="connsiteX0" fmla="*/ 188 w 374400"/>
              <a:gd name="connsiteY0" fmla="*/ 0 h 567690"/>
              <a:gd name="connsiteX1" fmla="*/ 251697 w 374400"/>
              <a:gd name="connsiteY1" fmla="*/ 305413 h 567690"/>
              <a:gd name="connsiteX2" fmla="*/ 372138 w 374400"/>
              <a:gd name="connsiteY2" fmla="*/ 567690 h 567690"/>
              <a:gd name="connsiteX0" fmla="*/ 215 w 374080"/>
              <a:gd name="connsiteY0" fmla="*/ 0 h 567690"/>
              <a:gd name="connsiteX1" fmla="*/ 218387 w 374080"/>
              <a:gd name="connsiteY1" fmla="*/ 305413 h 567690"/>
              <a:gd name="connsiteX2" fmla="*/ 372165 w 374080"/>
              <a:gd name="connsiteY2" fmla="*/ 567690 h 567690"/>
              <a:gd name="connsiteX0" fmla="*/ 264 w 374129"/>
              <a:gd name="connsiteY0" fmla="*/ 0 h 567690"/>
              <a:gd name="connsiteX1" fmla="*/ 218436 w 374129"/>
              <a:gd name="connsiteY1" fmla="*/ 305413 h 567690"/>
              <a:gd name="connsiteX2" fmla="*/ 372214 w 374129"/>
              <a:gd name="connsiteY2" fmla="*/ 567690 h 567690"/>
              <a:gd name="connsiteX0" fmla="*/ 264 w 374864"/>
              <a:gd name="connsiteY0" fmla="*/ 0 h 567690"/>
              <a:gd name="connsiteX1" fmla="*/ 218436 w 374864"/>
              <a:gd name="connsiteY1" fmla="*/ 305413 h 567690"/>
              <a:gd name="connsiteX2" fmla="*/ 372214 w 374864"/>
              <a:gd name="connsiteY2" fmla="*/ 567690 h 56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4864" h="567690">
                <a:moveTo>
                  <a:pt x="264" y="0"/>
                </a:moveTo>
                <a:cubicBezTo>
                  <a:pt x="-7862" y="51722"/>
                  <a:pt x="173906" y="221911"/>
                  <a:pt x="218436" y="305413"/>
                </a:cubicBezTo>
                <a:cubicBezTo>
                  <a:pt x="255266" y="356213"/>
                  <a:pt x="395797" y="517627"/>
                  <a:pt x="372214" y="567690"/>
                </a:cubicBezTo>
              </a:path>
            </a:pathLst>
          </a:custGeom>
          <a:noFill/>
          <a:ln w="127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B04BE20-AD37-47B8-BFEE-A45AB6B7246A}"/>
              </a:ext>
            </a:extLst>
          </p:cNvPr>
          <p:cNvSpPr/>
          <p:nvPr/>
        </p:nvSpPr>
        <p:spPr>
          <a:xfrm>
            <a:off x="322674" y="4080132"/>
            <a:ext cx="340798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dirty="0">
                <a:latin typeface="Suisse Int'l" panose="020B0504000000000000" pitchFamily="34" charset="77"/>
              </a:rPr>
              <a:t>Pitching moment coefficient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859290" y="4475951"/>
            <a:ext cx="1179762" cy="4189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400" dirty="0">
                <a:latin typeface="Suisse Int'l" panose="020B0504000000000000" pitchFamily="34" charset="77"/>
              </a:rPr>
              <a:t>measurement noise</a:t>
            </a:r>
            <a:endParaRPr lang="en-GB" sz="1400" b="0" i="0" dirty="0">
              <a:latin typeface="Suisse Int'l" panose="020B0504000000000000" pitchFamily="34" charset="77"/>
            </a:endParaRPr>
          </a:p>
        </p:txBody>
      </p:sp>
      <p:sp>
        <p:nvSpPr>
          <p:cNvPr id="37" name="Right Brace 36"/>
          <p:cNvSpPr/>
          <p:nvPr/>
        </p:nvSpPr>
        <p:spPr>
          <a:xfrm rot="5400000" flipH="1">
            <a:off x="8029748" y="4842718"/>
            <a:ext cx="145324" cy="357807"/>
          </a:xfrm>
          <a:prstGeom prst="rightBrace">
            <a:avLst/>
          </a:prstGeom>
          <a:ln w="12700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793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/>
      <p:bldP spid="22" grpId="0"/>
      <p:bldP spid="23" grpId="0" animBg="1"/>
      <p:bldP spid="24" grpId="0"/>
      <p:bldP spid="27" grpId="0"/>
      <p:bldP spid="14" grpId="0"/>
      <p:bldP spid="17" grpId="0" animBg="1"/>
      <p:bldP spid="28" grpId="0" animBg="1"/>
      <p:bldP spid="29" grpId="0" animBg="1"/>
      <p:bldP spid="30" grpId="0" animBg="1"/>
      <p:bldP spid="32" grpId="0"/>
      <p:bldP spid="34" grpId="0"/>
      <p:bldP spid="39" grpId="0"/>
      <p:bldP spid="40" grpId="0"/>
      <p:bldP spid="41" grpId="0" animBg="1"/>
      <p:bldP spid="42" grpId="0"/>
      <p:bldP spid="43" grpId="0"/>
      <p:bldP spid="44" grpId="0" animBg="1"/>
      <p:bldP spid="45" grpId="0"/>
      <p:bldP spid="46" grpId="0" animBg="1"/>
      <p:bldP spid="35" grpId="0" animBg="1"/>
      <p:bldP spid="8" grpId="0"/>
      <p:bldP spid="36" grpId="0"/>
      <p:bldP spid="37" grpId="0" animBg="1"/>
    </p:bldLst>
  </p:timing>
</p:sld>
</file>

<file path=ppt/theme/theme1.xml><?xml version="1.0" encoding="utf-8"?>
<a:theme xmlns:a="http://schemas.openxmlformats.org/drawingml/2006/main" name="Presentation11">
  <a:themeElements>
    <a:clrScheme name="Kopter">
      <a:dk1>
        <a:srgbClr val="000000"/>
      </a:dk1>
      <a:lt1>
        <a:srgbClr val="FFFFFF"/>
      </a:lt1>
      <a:dk2>
        <a:srgbClr val="B60C2F"/>
      </a:dk2>
      <a:lt2>
        <a:srgbClr val="A7A8A9"/>
      </a:lt2>
      <a:accent1>
        <a:srgbClr val="636569"/>
      </a:accent1>
      <a:accent2>
        <a:srgbClr val="B60C2F"/>
      </a:accent2>
      <a:accent3>
        <a:srgbClr val="A7A8A9"/>
      </a:accent3>
      <a:accent4>
        <a:srgbClr val="636569"/>
      </a:accent4>
      <a:accent5>
        <a:srgbClr val="B60C2F"/>
      </a:accent5>
      <a:accent6>
        <a:srgbClr val="A7A8A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 algn="l">
          <a:defRPr b="0" i="0" dirty="0" smtClean="0">
            <a:latin typeface="Suisse Int'l" panose="020B0504000000000000" pitchFamily="34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0042951_29M_EN_05_#02" id="{0C9A381A-EB4E-4619-BA6B-D5762930C4B4}" vid="{87551F3E-D20F-41BB-8592-A974D85FFC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4-3 General EN - 10042951_29M_EN_05</Template>
  <TotalTime>566</TotalTime>
  <Words>2169</Words>
  <Application>Microsoft Office PowerPoint</Application>
  <PresentationFormat>On-screen Show (4:3)</PresentationFormat>
  <Paragraphs>442</Paragraphs>
  <Slides>25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.AppleSystemUIFont</vt:lpstr>
      <vt:lpstr>Arial</vt:lpstr>
      <vt:lpstr>Calibri</vt:lpstr>
      <vt:lpstr>Cambria Math</vt:lpstr>
      <vt:lpstr>Courier New</vt:lpstr>
      <vt:lpstr>Suisse Int'l</vt:lpstr>
      <vt:lpstr>Presentation11</vt:lpstr>
      <vt:lpstr>System Identification within Flight Test and Flight Physics</vt:lpstr>
      <vt:lpstr>Aircraft System Identification</vt:lpstr>
      <vt:lpstr>Problems in Aircraft Dynamics</vt:lpstr>
      <vt:lpstr>Applications of Aircraft System ID techniques</vt:lpstr>
      <vt:lpstr>Aircraft Simulation - Ongoing Kopter project</vt:lpstr>
      <vt:lpstr>Aircraft Simulation – Current Kopter approach</vt:lpstr>
      <vt:lpstr>PowerPoint Presentation</vt:lpstr>
      <vt:lpstr>System ID R/C Model vs FlightLab</vt:lpstr>
      <vt:lpstr>How does it work?</vt:lpstr>
      <vt:lpstr>How does it work?</vt:lpstr>
      <vt:lpstr>Tools – SIDPAC software</vt:lpstr>
      <vt:lpstr>Tools – SIDPAC software</vt:lpstr>
      <vt:lpstr>What would we need?</vt:lpstr>
      <vt:lpstr>Instrumentation overview</vt:lpstr>
      <vt:lpstr>Inputs</vt:lpstr>
      <vt:lpstr>Implementation stages, overview</vt:lpstr>
      <vt:lpstr>Implementation stages, detailed view</vt:lpstr>
      <vt:lpstr>Why to introduce System ID into P3 test campaign? </vt:lpstr>
      <vt:lpstr>Why I can be the one doing this?</vt:lpstr>
      <vt:lpstr>First steps already taken, using SIDPAC and Flightlab</vt:lpstr>
      <vt:lpstr>PowerPoint Presentation</vt:lpstr>
      <vt:lpstr>Thank you</vt:lpstr>
      <vt:lpstr>References</vt:lpstr>
      <vt:lpstr>System ID methodology diagram</vt:lpstr>
      <vt:lpstr>Inputs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Identification to support Flight Test activities</dc:title>
  <dc:creator>Alejandro Valverde</dc:creator>
  <cp:lastModifiedBy>Alejandro Valverde</cp:lastModifiedBy>
  <cp:revision>160</cp:revision>
  <dcterms:created xsi:type="dcterms:W3CDTF">2018-02-21T14:41:24Z</dcterms:created>
  <dcterms:modified xsi:type="dcterms:W3CDTF">2018-04-18T07:57:09Z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XX_Autor">
    <vt:lpwstr/>
  </property>
</Properties>
</file>